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grandir" panose="020B0604020202020204" charset="0"/>
      <p:regular r:id="rId31"/>
    </p:embeddedFont>
    <p:embeddedFont>
      <p:font typeface="Gagalin" panose="020B0604020202020204" charset="0"/>
      <p:regular r:id="rId32"/>
    </p:embeddedFont>
    <p:embeddedFont>
      <p:font typeface="Times New Roman Bold" panose="02020803070505020304" pitchFamily="18"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300"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2.png"/><Relationship Id="rId7" Type="http://schemas.openxmlformats.org/officeDocument/2006/relationships/image" Target="../media/image40.svg"/><Relationship Id="rId12" Type="http://schemas.openxmlformats.org/officeDocument/2006/relationships/image" Target="../media/image56.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5.png"/><Relationship Id="rId5" Type="http://schemas.openxmlformats.org/officeDocument/2006/relationships/image" Target="../media/image38.svg"/><Relationship Id="rId10" Type="http://schemas.openxmlformats.org/officeDocument/2006/relationships/image" Target="../media/image58.svg"/><Relationship Id="rId4" Type="http://schemas.openxmlformats.org/officeDocument/2006/relationships/image" Target="../media/image37.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5.svg"/><Relationship Id="rId7" Type="http://schemas.openxmlformats.org/officeDocument/2006/relationships/image" Target="../media/image28.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9.png"/><Relationship Id="rId3" Type="http://schemas.openxmlformats.org/officeDocument/2006/relationships/image" Target="../media/image38.svg"/><Relationship Id="rId7" Type="http://schemas.openxmlformats.org/officeDocument/2006/relationships/image" Target="../media/image44.png"/><Relationship Id="rId12" Type="http://schemas.openxmlformats.org/officeDocument/2006/relationships/image" Target="../media/image6.svg"/><Relationship Id="rId2" Type="http://schemas.openxmlformats.org/officeDocument/2006/relationships/image" Target="../media/image37.png"/><Relationship Id="rId16"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image" Target="../media/image65.jpeg"/><Relationship Id="rId11" Type="http://schemas.openxmlformats.org/officeDocument/2006/relationships/image" Target="../media/image5.png"/><Relationship Id="rId5" Type="http://schemas.openxmlformats.org/officeDocument/2006/relationships/image" Target="../media/image40.svg"/><Relationship Id="rId15" Type="http://schemas.openxmlformats.org/officeDocument/2006/relationships/image" Target="../media/image11.png"/><Relationship Id="rId10" Type="http://schemas.openxmlformats.org/officeDocument/2006/relationships/image" Target="../media/image47.svg"/><Relationship Id="rId4" Type="http://schemas.openxmlformats.org/officeDocument/2006/relationships/image" Target="../media/image39.png"/><Relationship Id="rId9" Type="http://schemas.openxmlformats.org/officeDocument/2006/relationships/image" Target="../media/image46.png"/><Relationship Id="rId1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6.svg"/><Relationship Id="rId7" Type="http://schemas.openxmlformats.org/officeDocument/2006/relationships/image" Target="../media/image2.svg"/><Relationship Id="rId12" Type="http://schemas.openxmlformats.org/officeDocument/2006/relationships/image" Target="../media/image7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71.png"/><Relationship Id="rId5" Type="http://schemas.openxmlformats.org/officeDocument/2006/relationships/image" Target="../media/image32.svg"/><Relationship Id="rId10" Type="http://schemas.openxmlformats.org/officeDocument/2006/relationships/image" Target="../media/image70.png"/><Relationship Id="rId4" Type="http://schemas.openxmlformats.org/officeDocument/2006/relationships/image" Target="../media/image31.png"/><Relationship Id="rId9" Type="http://schemas.openxmlformats.org/officeDocument/2006/relationships/image" Target="../media/image69.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8.svg"/><Relationship Id="rId7" Type="http://schemas.openxmlformats.org/officeDocument/2006/relationships/image" Target="../media/image2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24.jpeg"/><Relationship Id="rId4" Type="http://schemas.openxmlformats.org/officeDocument/2006/relationships/image" Target="../media/image5.png"/><Relationship Id="rId9" Type="http://schemas.openxmlformats.org/officeDocument/2006/relationships/image" Target="../media/image2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75.png"/><Relationship Id="rId3" Type="http://schemas.openxmlformats.org/officeDocument/2006/relationships/image" Target="../media/image45.svg"/><Relationship Id="rId7" Type="http://schemas.openxmlformats.org/officeDocument/2006/relationships/image" Target="../media/image37.png"/><Relationship Id="rId12"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46.png"/><Relationship Id="rId5" Type="http://schemas.openxmlformats.org/officeDocument/2006/relationships/image" Target="../media/image27.png"/><Relationship Id="rId10" Type="http://schemas.openxmlformats.org/officeDocument/2006/relationships/image" Target="../media/image40.svg"/><Relationship Id="rId4" Type="http://schemas.openxmlformats.org/officeDocument/2006/relationships/image" Target="../media/image74.jpeg"/><Relationship Id="rId9" Type="http://schemas.openxmlformats.org/officeDocument/2006/relationships/image" Target="../media/image39.png"/><Relationship Id="rId14" Type="http://schemas.openxmlformats.org/officeDocument/2006/relationships/image" Target="../media/image76.svg"/></Relationships>
</file>

<file path=ppt/slides/_rels/slide2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28.sv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47.sv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83.svg"/><Relationship Id="rId3" Type="http://schemas.openxmlformats.org/officeDocument/2006/relationships/image" Target="../media/image8.svg"/><Relationship Id="rId7" Type="http://schemas.openxmlformats.org/officeDocument/2006/relationships/image" Target="../media/image47.svg"/><Relationship Id="rId12" Type="http://schemas.openxmlformats.org/officeDocument/2006/relationships/image" Target="../media/image8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81.svg"/><Relationship Id="rId5" Type="http://schemas.openxmlformats.org/officeDocument/2006/relationships/image" Target="../media/image45.svg"/><Relationship Id="rId10"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38.sv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1.svg"/><Relationship Id="rId7" Type="http://schemas.openxmlformats.org/officeDocument/2006/relationships/image" Target="../media/image8.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83.svg"/></Relationships>
</file>

<file path=ppt/slides/_rels/slide2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svg"/><Relationship Id="rId3" Type="http://schemas.openxmlformats.org/officeDocument/2006/relationships/image" Target="../media/image34.svg"/><Relationship Id="rId7" Type="http://schemas.openxmlformats.org/officeDocument/2006/relationships/image" Target="../media/image36.svg"/><Relationship Id="rId12"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4.svg"/><Relationship Id="rId5" Type="http://schemas.openxmlformats.org/officeDocument/2006/relationships/image" Target="../media/image26.svg"/><Relationship Id="rId10" Type="http://schemas.openxmlformats.org/officeDocument/2006/relationships/image" Target="../media/image13.png"/><Relationship Id="rId4" Type="http://schemas.openxmlformats.org/officeDocument/2006/relationships/image" Target="../media/image25.png"/><Relationship Id="rId9" Type="http://schemas.openxmlformats.org/officeDocument/2006/relationships/image" Target="../media/image38.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svg"/><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10" Type="http://schemas.openxmlformats.org/officeDocument/2006/relationships/image" Target="../media/image41.jpeg"/><Relationship Id="rId4" Type="http://schemas.openxmlformats.org/officeDocument/2006/relationships/image" Target="../media/image5.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34.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49.svg"/><Relationship Id="rId10" Type="http://schemas.openxmlformats.org/officeDocument/2006/relationships/image" Target="../media/image37.png"/><Relationship Id="rId4" Type="http://schemas.openxmlformats.org/officeDocument/2006/relationships/image" Target="../media/image48.png"/><Relationship Id="rId9" Type="http://schemas.openxmlformats.org/officeDocument/2006/relationships/image" Target="../media/image51.sv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40.svg"/><Relationship Id="rId12" Type="http://schemas.openxmlformats.org/officeDocument/2006/relationships/image" Target="../media/image58.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57.png"/><Relationship Id="rId5" Type="http://schemas.openxmlformats.org/officeDocument/2006/relationships/image" Target="../media/image38.svg"/><Relationship Id="rId10" Type="http://schemas.openxmlformats.org/officeDocument/2006/relationships/image" Target="../media/image56.svg"/><Relationship Id="rId4" Type="http://schemas.openxmlformats.org/officeDocument/2006/relationships/image" Target="../media/image37.png"/><Relationship Id="rId9"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5.png"/><Relationship Id="rId3" Type="http://schemas.openxmlformats.org/officeDocument/2006/relationships/image" Target="../media/image45.svg"/><Relationship Id="rId7" Type="http://schemas.openxmlformats.org/officeDocument/2006/relationships/image" Target="../media/image60.png"/><Relationship Id="rId12" Type="http://schemas.openxmlformats.org/officeDocument/2006/relationships/image" Target="../media/image30.svg"/><Relationship Id="rId2" Type="http://schemas.openxmlformats.org/officeDocument/2006/relationships/image" Target="../media/image44.png"/><Relationship Id="rId16"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29.png"/><Relationship Id="rId5" Type="http://schemas.openxmlformats.org/officeDocument/2006/relationships/image" Target="../media/image47.svg"/><Relationship Id="rId15" Type="http://schemas.openxmlformats.org/officeDocument/2006/relationships/image" Target="../media/image57.png"/><Relationship Id="rId10" Type="http://schemas.openxmlformats.org/officeDocument/2006/relationships/image" Target="../media/image28.svg"/><Relationship Id="rId4" Type="http://schemas.openxmlformats.org/officeDocument/2006/relationships/image" Target="../media/image46.png"/><Relationship Id="rId9" Type="http://schemas.openxmlformats.org/officeDocument/2006/relationships/image" Target="../media/image27.png"/><Relationship Id="rId1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649572">
            <a:off x="13905010" y="4377341"/>
            <a:ext cx="7530117" cy="6918465"/>
          </a:xfrm>
          <a:custGeom>
            <a:avLst/>
            <a:gdLst/>
            <a:ahLst/>
            <a:cxnLst/>
            <a:rect l="l" t="t" r="r" b="b"/>
            <a:pathLst>
              <a:path w="7530117" h="6918465">
                <a:moveTo>
                  <a:pt x="0" y="0"/>
                </a:moveTo>
                <a:lnTo>
                  <a:pt x="7530117" y="0"/>
                </a:lnTo>
                <a:lnTo>
                  <a:pt x="7530117" y="6918466"/>
                </a:lnTo>
                <a:lnTo>
                  <a:pt x="0" y="6918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28116" y="6015904"/>
            <a:ext cx="3941664" cy="3662164"/>
          </a:xfrm>
          <a:custGeom>
            <a:avLst/>
            <a:gdLst/>
            <a:ahLst/>
            <a:cxnLst/>
            <a:rect l="l" t="t" r="r" b="b"/>
            <a:pathLst>
              <a:path w="3941664" h="3662164">
                <a:moveTo>
                  <a:pt x="0" y="0"/>
                </a:moveTo>
                <a:lnTo>
                  <a:pt x="3941663" y="0"/>
                </a:lnTo>
                <a:lnTo>
                  <a:pt x="3941663" y="3662164"/>
                </a:lnTo>
                <a:lnTo>
                  <a:pt x="0" y="3662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382868" y="8694512"/>
            <a:ext cx="2656101" cy="2574003"/>
          </a:xfrm>
          <a:custGeom>
            <a:avLst/>
            <a:gdLst/>
            <a:ahLst/>
            <a:cxnLst/>
            <a:rect l="l" t="t" r="r" b="b"/>
            <a:pathLst>
              <a:path w="2656101" h="2574003">
                <a:moveTo>
                  <a:pt x="0" y="0"/>
                </a:moveTo>
                <a:lnTo>
                  <a:pt x="2656101" y="0"/>
                </a:lnTo>
                <a:lnTo>
                  <a:pt x="2656101" y="2574003"/>
                </a:lnTo>
                <a:lnTo>
                  <a:pt x="0" y="25740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454998" y="5279153"/>
            <a:ext cx="6249851" cy="5742191"/>
          </a:xfrm>
          <a:custGeom>
            <a:avLst/>
            <a:gdLst/>
            <a:ahLst/>
            <a:cxnLst/>
            <a:rect l="l" t="t" r="r" b="b"/>
            <a:pathLst>
              <a:path w="6249851" h="5742191">
                <a:moveTo>
                  <a:pt x="0" y="0"/>
                </a:moveTo>
                <a:lnTo>
                  <a:pt x="6249850" y="0"/>
                </a:lnTo>
                <a:lnTo>
                  <a:pt x="6249850" y="5742191"/>
                </a:lnTo>
                <a:lnTo>
                  <a:pt x="0" y="57421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237146">
            <a:off x="-315172" y="6923252"/>
            <a:ext cx="4459052" cy="3210518"/>
          </a:xfrm>
          <a:custGeom>
            <a:avLst/>
            <a:gdLst/>
            <a:ahLst/>
            <a:cxnLst/>
            <a:rect l="l" t="t" r="r" b="b"/>
            <a:pathLst>
              <a:path w="4459052" h="3210518">
                <a:moveTo>
                  <a:pt x="0" y="0"/>
                </a:moveTo>
                <a:lnTo>
                  <a:pt x="4459052" y="0"/>
                </a:lnTo>
                <a:lnTo>
                  <a:pt x="4459052" y="3210518"/>
                </a:lnTo>
                <a:lnTo>
                  <a:pt x="0" y="32105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115669" y="9157421"/>
            <a:ext cx="3028331" cy="3997797"/>
          </a:xfrm>
          <a:custGeom>
            <a:avLst/>
            <a:gdLst/>
            <a:ahLst/>
            <a:cxnLst/>
            <a:rect l="l" t="t" r="r" b="b"/>
            <a:pathLst>
              <a:path w="3028331" h="3997797">
                <a:moveTo>
                  <a:pt x="0" y="0"/>
                </a:moveTo>
                <a:lnTo>
                  <a:pt x="3028331" y="0"/>
                </a:lnTo>
                <a:lnTo>
                  <a:pt x="3028331" y="3997797"/>
                </a:lnTo>
                <a:lnTo>
                  <a:pt x="0" y="39977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4065037">
            <a:off x="11095644" y="9610088"/>
            <a:ext cx="2417198" cy="2342484"/>
          </a:xfrm>
          <a:custGeom>
            <a:avLst/>
            <a:gdLst/>
            <a:ahLst/>
            <a:cxnLst/>
            <a:rect l="l" t="t" r="r" b="b"/>
            <a:pathLst>
              <a:path w="2417198" h="2342484">
                <a:moveTo>
                  <a:pt x="0" y="0"/>
                </a:moveTo>
                <a:lnTo>
                  <a:pt x="2417198" y="0"/>
                </a:lnTo>
                <a:lnTo>
                  <a:pt x="2417198" y="2342484"/>
                </a:lnTo>
                <a:lnTo>
                  <a:pt x="0" y="23424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rot="-5400000">
            <a:off x="-534322" y="534322"/>
            <a:ext cx="5183444" cy="4114800"/>
          </a:xfrm>
          <a:custGeom>
            <a:avLst/>
            <a:gdLst/>
            <a:ahLst/>
            <a:cxnLst/>
            <a:rect l="l" t="t" r="r" b="b"/>
            <a:pathLst>
              <a:path w="5183444" h="4114800">
                <a:moveTo>
                  <a:pt x="0" y="0"/>
                </a:moveTo>
                <a:lnTo>
                  <a:pt x="5183444" y="0"/>
                </a:lnTo>
                <a:lnTo>
                  <a:pt x="5183444"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719517" y="405228"/>
            <a:ext cx="1094616" cy="1304095"/>
          </a:xfrm>
          <a:custGeom>
            <a:avLst/>
            <a:gdLst/>
            <a:ahLst/>
            <a:cxnLst/>
            <a:rect l="l" t="t" r="r" b="b"/>
            <a:pathLst>
              <a:path w="1094616" h="1304095">
                <a:moveTo>
                  <a:pt x="0" y="0"/>
                </a:moveTo>
                <a:lnTo>
                  <a:pt x="1094616" y="0"/>
                </a:lnTo>
                <a:lnTo>
                  <a:pt x="1094616" y="1304094"/>
                </a:lnTo>
                <a:lnTo>
                  <a:pt x="0" y="1304094"/>
                </a:lnTo>
                <a:lnTo>
                  <a:pt x="0" y="0"/>
                </a:lnTo>
                <a:close/>
              </a:path>
            </a:pathLst>
          </a:custGeom>
          <a:blipFill>
            <a:blip r:embed="rId18"/>
            <a:stretch>
              <a:fillRect/>
            </a:stretch>
          </a:blipFill>
        </p:spPr>
      </p:sp>
      <p:sp>
        <p:nvSpPr>
          <p:cNvPr id="11" name="Freeform 11"/>
          <p:cNvSpPr/>
          <p:nvPr/>
        </p:nvSpPr>
        <p:spPr>
          <a:xfrm>
            <a:off x="13147070" y="0"/>
            <a:ext cx="5183444" cy="4114800"/>
          </a:xfrm>
          <a:custGeom>
            <a:avLst/>
            <a:gdLst/>
            <a:ahLst/>
            <a:cxnLst/>
            <a:rect l="l" t="t" r="r" b="b"/>
            <a:pathLst>
              <a:path w="5183444" h="4114800">
                <a:moveTo>
                  <a:pt x="0" y="0"/>
                </a:moveTo>
                <a:lnTo>
                  <a:pt x="5183444" y="0"/>
                </a:lnTo>
                <a:lnTo>
                  <a:pt x="5183444"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6385034" y="405228"/>
            <a:ext cx="1945479" cy="1269867"/>
          </a:xfrm>
          <a:custGeom>
            <a:avLst/>
            <a:gdLst/>
            <a:ahLst/>
            <a:cxnLst/>
            <a:rect l="l" t="t" r="r" b="b"/>
            <a:pathLst>
              <a:path w="1945479" h="1269867">
                <a:moveTo>
                  <a:pt x="0" y="0"/>
                </a:moveTo>
                <a:lnTo>
                  <a:pt x="1945480" y="0"/>
                </a:lnTo>
                <a:lnTo>
                  <a:pt x="1945480" y="1269867"/>
                </a:lnTo>
                <a:lnTo>
                  <a:pt x="0" y="126986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3" name="TextBox 13"/>
          <p:cNvSpPr txBox="1"/>
          <p:nvPr/>
        </p:nvSpPr>
        <p:spPr>
          <a:xfrm>
            <a:off x="958801" y="764759"/>
            <a:ext cx="16370398" cy="689807"/>
          </a:xfrm>
          <a:prstGeom prst="rect">
            <a:avLst/>
          </a:prstGeom>
        </p:spPr>
        <p:txBody>
          <a:bodyPr lIns="0" tIns="0" rIns="0" bIns="0" rtlCol="0" anchor="t">
            <a:spAutoFit/>
          </a:bodyPr>
          <a:lstStyle/>
          <a:p>
            <a:pPr marL="0" lvl="0" indent="0" algn="ctr">
              <a:lnSpc>
                <a:spcPts val="5151"/>
              </a:lnSpc>
            </a:pPr>
            <a:r>
              <a:rPr lang="en-US" sz="5257" spc="105">
                <a:solidFill>
                  <a:srgbClr val="000000"/>
                </a:solidFill>
                <a:latin typeface="Gagalin"/>
                <a:ea typeface="Gagalin"/>
                <a:cs typeface="Gagalin"/>
                <a:sym typeface="Gagalin"/>
              </a:rPr>
              <a:t>ST. XAVIER’S COLLEGE (AUTONOMOUS), KOLKATA</a:t>
            </a:r>
          </a:p>
        </p:txBody>
      </p:sp>
      <p:sp>
        <p:nvSpPr>
          <p:cNvPr id="14" name="TextBox 14"/>
          <p:cNvSpPr txBox="1"/>
          <p:nvPr/>
        </p:nvSpPr>
        <p:spPr>
          <a:xfrm>
            <a:off x="871999" y="1756947"/>
            <a:ext cx="16370398" cy="424379"/>
          </a:xfrm>
          <a:prstGeom prst="rect">
            <a:avLst/>
          </a:prstGeom>
        </p:spPr>
        <p:txBody>
          <a:bodyPr lIns="0" tIns="0" rIns="0" bIns="0" rtlCol="0" anchor="t">
            <a:spAutoFit/>
          </a:bodyPr>
          <a:lstStyle/>
          <a:p>
            <a:pPr marL="0" lvl="0" indent="0" algn="ctr">
              <a:lnSpc>
                <a:spcPts val="3191"/>
              </a:lnSpc>
            </a:pPr>
            <a:r>
              <a:rPr lang="en-US" sz="3257" spc="65">
                <a:solidFill>
                  <a:srgbClr val="000000"/>
                </a:solidFill>
                <a:latin typeface="Gagalin"/>
                <a:ea typeface="Gagalin"/>
                <a:cs typeface="Gagalin"/>
                <a:sym typeface="Gagalin"/>
              </a:rPr>
              <a:t>DEPARTMENT OF STATISTICS</a:t>
            </a:r>
          </a:p>
        </p:txBody>
      </p:sp>
      <p:sp>
        <p:nvSpPr>
          <p:cNvPr id="15" name="TextBox 15"/>
          <p:cNvSpPr txBox="1"/>
          <p:nvPr/>
        </p:nvSpPr>
        <p:spPr>
          <a:xfrm>
            <a:off x="5973383" y="5109040"/>
            <a:ext cx="6341235" cy="640531"/>
          </a:xfrm>
          <a:prstGeom prst="rect">
            <a:avLst/>
          </a:prstGeom>
        </p:spPr>
        <p:txBody>
          <a:bodyPr lIns="0" tIns="0" rIns="0" bIns="0" rtlCol="0" anchor="t">
            <a:spAutoFit/>
          </a:bodyPr>
          <a:lstStyle/>
          <a:p>
            <a:pPr marL="0" lvl="0" indent="0" algn="ctr">
              <a:lnSpc>
                <a:spcPts val="4759"/>
              </a:lnSpc>
            </a:pPr>
            <a:r>
              <a:rPr lang="en-US" sz="4857" spc="97">
                <a:solidFill>
                  <a:srgbClr val="000000"/>
                </a:solidFill>
                <a:latin typeface="Gagalin"/>
                <a:ea typeface="Gagalin"/>
                <a:cs typeface="Gagalin"/>
                <a:sym typeface="Gagalin"/>
              </a:rPr>
              <a:t>NAME : ARIJIT DAS</a:t>
            </a:r>
          </a:p>
        </p:txBody>
      </p:sp>
      <p:sp>
        <p:nvSpPr>
          <p:cNvPr id="16" name="TextBox 16"/>
          <p:cNvSpPr txBox="1"/>
          <p:nvPr/>
        </p:nvSpPr>
        <p:spPr>
          <a:xfrm>
            <a:off x="5471924" y="5895279"/>
            <a:ext cx="7344151" cy="640531"/>
          </a:xfrm>
          <a:prstGeom prst="rect">
            <a:avLst/>
          </a:prstGeom>
        </p:spPr>
        <p:txBody>
          <a:bodyPr lIns="0" tIns="0" rIns="0" bIns="0" rtlCol="0" anchor="t">
            <a:spAutoFit/>
          </a:bodyPr>
          <a:lstStyle/>
          <a:p>
            <a:pPr marL="0" lvl="0" indent="0" algn="ctr">
              <a:lnSpc>
                <a:spcPts val="4759"/>
              </a:lnSpc>
            </a:pPr>
            <a:r>
              <a:rPr lang="en-US" sz="4857" spc="97">
                <a:solidFill>
                  <a:srgbClr val="000000"/>
                </a:solidFill>
                <a:latin typeface="Gagalin"/>
                <a:ea typeface="Gagalin"/>
                <a:cs typeface="Gagalin"/>
                <a:sym typeface="Gagalin"/>
              </a:rPr>
              <a:t>CIN ID : 22-300-4-07-0410</a:t>
            </a:r>
          </a:p>
        </p:txBody>
      </p:sp>
      <p:sp>
        <p:nvSpPr>
          <p:cNvPr id="17" name="TextBox 17"/>
          <p:cNvSpPr txBox="1"/>
          <p:nvPr/>
        </p:nvSpPr>
        <p:spPr>
          <a:xfrm>
            <a:off x="3295657" y="6678685"/>
            <a:ext cx="11696686" cy="640531"/>
          </a:xfrm>
          <a:prstGeom prst="rect">
            <a:avLst/>
          </a:prstGeom>
        </p:spPr>
        <p:txBody>
          <a:bodyPr lIns="0" tIns="0" rIns="0" bIns="0" rtlCol="0" anchor="t">
            <a:spAutoFit/>
          </a:bodyPr>
          <a:lstStyle/>
          <a:p>
            <a:pPr marL="0" lvl="0" indent="0" algn="ctr">
              <a:lnSpc>
                <a:spcPts val="4759"/>
              </a:lnSpc>
            </a:pPr>
            <a:r>
              <a:rPr lang="en-US" sz="4857" spc="97">
                <a:solidFill>
                  <a:srgbClr val="000000"/>
                </a:solidFill>
                <a:latin typeface="Gagalin"/>
                <a:ea typeface="Gagalin"/>
                <a:cs typeface="Gagalin"/>
                <a:sym typeface="Gagalin"/>
              </a:rPr>
              <a:t>SUPERVISOR : DR. DURBA BHATTACHARYA</a:t>
            </a:r>
          </a:p>
        </p:txBody>
      </p:sp>
      <p:sp>
        <p:nvSpPr>
          <p:cNvPr id="18" name="TextBox 18"/>
          <p:cNvSpPr txBox="1"/>
          <p:nvPr/>
        </p:nvSpPr>
        <p:spPr>
          <a:xfrm>
            <a:off x="5738943" y="7509717"/>
            <a:ext cx="7344151" cy="640531"/>
          </a:xfrm>
          <a:prstGeom prst="rect">
            <a:avLst/>
          </a:prstGeom>
        </p:spPr>
        <p:txBody>
          <a:bodyPr lIns="0" tIns="0" rIns="0" bIns="0" rtlCol="0" anchor="t">
            <a:spAutoFit/>
          </a:bodyPr>
          <a:lstStyle/>
          <a:p>
            <a:pPr marL="0" lvl="0" indent="0" algn="ctr">
              <a:lnSpc>
                <a:spcPts val="4759"/>
              </a:lnSpc>
            </a:pPr>
            <a:r>
              <a:rPr lang="en-US" sz="4857" spc="97">
                <a:solidFill>
                  <a:srgbClr val="000000"/>
                </a:solidFill>
                <a:latin typeface="Gagalin"/>
                <a:ea typeface="Gagalin"/>
                <a:cs typeface="Gagalin"/>
                <a:sym typeface="Gagalin"/>
              </a:rPr>
              <a:t>SESSION : 2022-2025</a:t>
            </a:r>
          </a:p>
        </p:txBody>
      </p:sp>
      <p:sp>
        <p:nvSpPr>
          <p:cNvPr id="19" name="TextBox 19"/>
          <p:cNvSpPr txBox="1"/>
          <p:nvPr/>
        </p:nvSpPr>
        <p:spPr>
          <a:xfrm>
            <a:off x="5470189" y="3273355"/>
            <a:ext cx="7344151" cy="591256"/>
          </a:xfrm>
          <a:prstGeom prst="rect">
            <a:avLst/>
          </a:prstGeom>
        </p:spPr>
        <p:txBody>
          <a:bodyPr lIns="0" tIns="0" rIns="0" bIns="0" rtlCol="0" anchor="t">
            <a:spAutoFit/>
          </a:bodyPr>
          <a:lstStyle/>
          <a:p>
            <a:pPr marL="0" lvl="0" indent="0" algn="ctr">
              <a:lnSpc>
                <a:spcPts val="4367"/>
              </a:lnSpc>
            </a:pPr>
            <a:r>
              <a:rPr lang="en-US" sz="4457" spc="89">
                <a:solidFill>
                  <a:srgbClr val="000000"/>
                </a:solidFill>
                <a:latin typeface="Gagalin"/>
                <a:ea typeface="Gagalin"/>
                <a:cs typeface="Gagalin"/>
                <a:sym typeface="Gagalin"/>
              </a:rPr>
              <a:t>DISSERTATION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0096480" cy="5010378"/>
          </a:xfrm>
          <a:custGeom>
            <a:avLst/>
            <a:gdLst/>
            <a:ahLst/>
            <a:cxnLst/>
            <a:rect l="l" t="t" r="r" b="b"/>
            <a:pathLst>
              <a:path w="10096480" h="5010378">
                <a:moveTo>
                  <a:pt x="0" y="0"/>
                </a:moveTo>
                <a:lnTo>
                  <a:pt x="10096480" y="0"/>
                </a:lnTo>
                <a:lnTo>
                  <a:pt x="10096480" y="5010378"/>
                </a:lnTo>
                <a:lnTo>
                  <a:pt x="0" y="5010378"/>
                </a:lnTo>
                <a:lnTo>
                  <a:pt x="0" y="0"/>
                </a:lnTo>
                <a:close/>
              </a:path>
            </a:pathLst>
          </a:custGeom>
          <a:blipFill>
            <a:blip r:embed="rId2"/>
            <a:stretch>
              <a:fillRect/>
            </a:stretch>
          </a:blipFill>
        </p:spPr>
      </p:sp>
      <p:sp>
        <p:nvSpPr>
          <p:cNvPr id="3" name="Freeform 3"/>
          <p:cNvSpPr/>
          <p:nvPr/>
        </p:nvSpPr>
        <p:spPr>
          <a:xfrm>
            <a:off x="8271736" y="5316429"/>
            <a:ext cx="10016264" cy="4970571"/>
          </a:xfrm>
          <a:custGeom>
            <a:avLst/>
            <a:gdLst/>
            <a:ahLst/>
            <a:cxnLst/>
            <a:rect l="l" t="t" r="r" b="b"/>
            <a:pathLst>
              <a:path w="10016264" h="4970571">
                <a:moveTo>
                  <a:pt x="0" y="0"/>
                </a:moveTo>
                <a:lnTo>
                  <a:pt x="10016264" y="0"/>
                </a:lnTo>
                <a:lnTo>
                  <a:pt x="10016264" y="4970571"/>
                </a:lnTo>
                <a:lnTo>
                  <a:pt x="0" y="4970571"/>
                </a:lnTo>
                <a:lnTo>
                  <a:pt x="0" y="0"/>
                </a:lnTo>
                <a:close/>
              </a:path>
            </a:pathLst>
          </a:custGeom>
          <a:blipFill>
            <a:blip r:embed="rId3"/>
            <a:stretch>
              <a:fillRect/>
            </a:stretch>
          </a:blipFill>
        </p:spPr>
      </p:sp>
      <p:sp>
        <p:nvSpPr>
          <p:cNvPr id="4" name="Freeform 4"/>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955113" y="1118268"/>
            <a:ext cx="6304187" cy="2773842"/>
          </a:xfrm>
          <a:custGeom>
            <a:avLst/>
            <a:gdLst/>
            <a:ahLst/>
            <a:cxnLst/>
            <a:rect l="l" t="t" r="r" b="b"/>
            <a:pathLst>
              <a:path w="6304187" h="2773842">
                <a:moveTo>
                  <a:pt x="0" y="0"/>
                </a:moveTo>
                <a:lnTo>
                  <a:pt x="6304187" y="0"/>
                </a:lnTo>
                <a:lnTo>
                  <a:pt x="6304187" y="2773842"/>
                </a:lnTo>
                <a:lnTo>
                  <a:pt x="0" y="2773842"/>
                </a:lnTo>
                <a:lnTo>
                  <a:pt x="0" y="0"/>
                </a:lnTo>
                <a:close/>
              </a:path>
            </a:pathLst>
          </a:custGeom>
          <a:blipFill>
            <a:blip r:embed="rId8"/>
            <a:stretch>
              <a:fillRect/>
            </a:stretch>
          </a:blipFill>
        </p:spPr>
      </p:sp>
      <p:sp>
        <p:nvSpPr>
          <p:cNvPr id="7" name="Freeform 7"/>
          <p:cNvSpPr/>
          <p:nvPr/>
        </p:nvSpPr>
        <p:spPr>
          <a:xfrm>
            <a:off x="1028700" y="6414793"/>
            <a:ext cx="6304187" cy="2773842"/>
          </a:xfrm>
          <a:custGeom>
            <a:avLst/>
            <a:gdLst/>
            <a:ahLst/>
            <a:cxnLst/>
            <a:rect l="l" t="t" r="r" b="b"/>
            <a:pathLst>
              <a:path w="6304187" h="2773842">
                <a:moveTo>
                  <a:pt x="0" y="0"/>
                </a:moveTo>
                <a:lnTo>
                  <a:pt x="6304187" y="0"/>
                </a:lnTo>
                <a:lnTo>
                  <a:pt x="6304187" y="2773842"/>
                </a:lnTo>
                <a:lnTo>
                  <a:pt x="0" y="2773842"/>
                </a:lnTo>
                <a:lnTo>
                  <a:pt x="0" y="0"/>
                </a:lnTo>
                <a:close/>
              </a:path>
            </a:pathLst>
          </a:custGeom>
          <a:blipFill>
            <a:blip r:embed="rId8"/>
            <a:stretch>
              <a:fillRect/>
            </a:stretch>
          </a:blipFill>
        </p:spPr>
      </p:sp>
      <p:sp>
        <p:nvSpPr>
          <p:cNvPr id="8" name="Freeform 8"/>
          <p:cNvSpPr/>
          <p:nvPr/>
        </p:nvSpPr>
        <p:spPr>
          <a:xfrm rot="2202301">
            <a:off x="10283039" y="3569492"/>
            <a:ext cx="824474" cy="1275782"/>
          </a:xfrm>
          <a:custGeom>
            <a:avLst/>
            <a:gdLst/>
            <a:ahLst/>
            <a:cxnLst/>
            <a:rect l="l" t="t" r="r" b="b"/>
            <a:pathLst>
              <a:path w="824474" h="1275782">
                <a:moveTo>
                  <a:pt x="0" y="0"/>
                </a:moveTo>
                <a:lnTo>
                  <a:pt x="824474" y="0"/>
                </a:lnTo>
                <a:lnTo>
                  <a:pt x="824474" y="1275782"/>
                </a:lnTo>
                <a:lnTo>
                  <a:pt x="0" y="12757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6969668" y="6000956"/>
            <a:ext cx="1302067" cy="465489"/>
          </a:xfrm>
          <a:custGeom>
            <a:avLst/>
            <a:gdLst/>
            <a:ahLst/>
            <a:cxnLst/>
            <a:rect l="l" t="t" r="r" b="b"/>
            <a:pathLst>
              <a:path w="1302067" h="465489">
                <a:moveTo>
                  <a:pt x="0" y="0"/>
                </a:moveTo>
                <a:lnTo>
                  <a:pt x="1302068" y="0"/>
                </a:lnTo>
                <a:lnTo>
                  <a:pt x="1302068" y="465489"/>
                </a:lnTo>
                <a:lnTo>
                  <a:pt x="0" y="4654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11215200" y="1389174"/>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2.5: Grouped Bar Chart Showing Proportion of Government and Private Enrolments in Total Primary School Enrolment Across Indian States for the year 2022</a:t>
            </a:r>
          </a:p>
        </p:txBody>
      </p:sp>
      <p:sp>
        <p:nvSpPr>
          <p:cNvPr id="11" name="TextBox 11"/>
          <p:cNvSpPr txBox="1"/>
          <p:nvPr/>
        </p:nvSpPr>
        <p:spPr>
          <a:xfrm>
            <a:off x="1288787" y="6819904"/>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2.6: Grouped Bar Chart Showing Proportion of Government and Private Enrolments in Total Primary School Enrolment Across Indian States for the year 2023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5095783" cy="1352550"/>
          </a:xfrm>
          <a:prstGeom prst="rect">
            <a:avLst/>
          </a:prstGeom>
        </p:spPr>
        <p:txBody>
          <a:bodyPr lIns="0" tIns="0" rIns="0" bIns="0" rtlCol="0" anchor="t">
            <a:spAutoFit/>
          </a:bodyPr>
          <a:lstStyle/>
          <a:p>
            <a:pPr marL="0" lvl="0" indent="0" algn="l">
              <a:lnSpc>
                <a:spcPts val="10680"/>
              </a:lnSpc>
              <a:spcBef>
                <a:spcPct val="0"/>
              </a:spcBef>
            </a:pPr>
            <a:r>
              <a:rPr lang="en-US" sz="8900" spc="178">
                <a:solidFill>
                  <a:srgbClr val="000000"/>
                </a:solidFill>
                <a:latin typeface="Gagalin"/>
                <a:ea typeface="Gagalin"/>
                <a:cs typeface="Gagalin"/>
                <a:sym typeface="Gagalin"/>
              </a:rPr>
              <a:t>comments on figures 2.1-2.6</a:t>
            </a:r>
          </a:p>
        </p:txBody>
      </p:sp>
      <p:sp>
        <p:nvSpPr>
          <p:cNvPr id="3" name="AutoShape 3"/>
          <p:cNvSpPr/>
          <p:nvPr/>
        </p:nvSpPr>
        <p:spPr>
          <a:xfrm>
            <a:off x="1152525" y="2547600"/>
            <a:ext cx="16449759" cy="7168523"/>
          </a:xfrm>
          <a:prstGeom prst="rect">
            <a:avLst/>
          </a:prstGeom>
          <a:solidFill>
            <a:srgbClr val="FFFFFF"/>
          </a:solidFill>
        </p:spPr>
      </p:sp>
      <p:sp>
        <p:nvSpPr>
          <p:cNvPr id="4" name="TextBox 4"/>
          <p:cNvSpPr txBox="1"/>
          <p:nvPr/>
        </p:nvSpPr>
        <p:spPr>
          <a:xfrm>
            <a:off x="1028700" y="2682101"/>
            <a:ext cx="16230600" cy="6872097"/>
          </a:xfrm>
          <a:prstGeom prst="rect">
            <a:avLst/>
          </a:prstGeom>
        </p:spPr>
        <p:txBody>
          <a:bodyPr lIns="0" tIns="0" rIns="0" bIns="0" rtlCol="0" anchor="t">
            <a:spAutoFit/>
          </a:bodyPr>
          <a:lstStyle/>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Lakshadweep shows zero private school enrollment, indicating the absence of private schools at the primary level in that state.</a:t>
            </a:r>
          </a:p>
          <a:p>
            <a:pPr algn="just">
              <a:lnSpc>
                <a:spcPts val="3218"/>
              </a:lnSpc>
            </a:pPr>
            <a:endParaRPr lang="en-US" sz="2899" spc="57">
              <a:solidFill>
                <a:srgbClr val="000000"/>
              </a:solidFill>
              <a:latin typeface="Times New Roman"/>
              <a:ea typeface="Times New Roman"/>
              <a:cs typeface="Times New Roman"/>
              <a:sym typeface="Times New Roman"/>
            </a:endParaRPr>
          </a:p>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States like Assam, West Bengal, and Odisha have a high proportion of government school enrollments, with more than 75% of students enrolled in government schools.</a:t>
            </a:r>
          </a:p>
          <a:p>
            <a:pPr algn="just">
              <a:lnSpc>
                <a:spcPts val="3218"/>
              </a:lnSpc>
            </a:pPr>
            <a:endParaRPr lang="en-US" sz="2899" spc="57">
              <a:solidFill>
                <a:srgbClr val="000000"/>
              </a:solidFill>
              <a:latin typeface="Times New Roman"/>
              <a:ea typeface="Times New Roman"/>
              <a:cs typeface="Times New Roman"/>
              <a:sym typeface="Times New Roman"/>
            </a:endParaRPr>
          </a:p>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States such as Punjab, Sikkim and Rajasthan show a more balanced distribution between government and private school enrollments.</a:t>
            </a:r>
          </a:p>
          <a:p>
            <a:pPr algn="just">
              <a:lnSpc>
                <a:spcPts val="3218"/>
              </a:lnSpc>
            </a:pPr>
            <a:endParaRPr lang="en-US" sz="2899" spc="57">
              <a:solidFill>
                <a:srgbClr val="000000"/>
              </a:solidFill>
              <a:latin typeface="Times New Roman"/>
              <a:ea typeface="Times New Roman"/>
              <a:cs typeface="Times New Roman"/>
              <a:sym typeface="Times New Roman"/>
            </a:endParaRPr>
          </a:p>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Haryana, Ladakh and Uttarakhand exhibit relatively higher proportions of private school enrollment, indicating greater reliance on private institutions at the primary level.</a:t>
            </a:r>
          </a:p>
          <a:p>
            <a:pPr algn="just">
              <a:lnSpc>
                <a:spcPts val="3218"/>
              </a:lnSpc>
            </a:pPr>
            <a:endParaRPr lang="en-US" sz="2899" spc="57">
              <a:solidFill>
                <a:srgbClr val="000000"/>
              </a:solidFill>
              <a:latin typeface="Times New Roman"/>
              <a:ea typeface="Times New Roman"/>
              <a:cs typeface="Times New Roman"/>
              <a:sym typeface="Times New Roman"/>
            </a:endParaRPr>
          </a:p>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Bihar and Jharkhand show very low private school enrollment, highlighting a strong dependence on government schooling.</a:t>
            </a:r>
          </a:p>
          <a:p>
            <a:pPr algn="just">
              <a:lnSpc>
                <a:spcPts val="3218"/>
              </a:lnSpc>
            </a:pPr>
            <a:endParaRPr lang="en-US" sz="2899" spc="57">
              <a:solidFill>
                <a:srgbClr val="000000"/>
              </a:solidFill>
              <a:latin typeface="Times New Roman"/>
              <a:ea typeface="Times New Roman"/>
              <a:cs typeface="Times New Roman"/>
              <a:sym typeface="Times New Roman"/>
            </a:endParaRPr>
          </a:p>
          <a:p>
            <a:pPr marL="626107" lvl="1" indent="-313054" algn="just">
              <a:lnSpc>
                <a:spcPts val="3218"/>
              </a:lnSpc>
              <a:buFont typeface="Arial"/>
              <a:buChar char="•"/>
            </a:pPr>
            <a:r>
              <a:rPr lang="en-US" sz="2899" spc="57">
                <a:solidFill>
                  <a:srgbClr val="000000"/>
                </a:solidFill>
                <a:latin typeface="Times New Roman"/>
                <a:ea typeface="Times New Roman"/>
                <a:cs typeface="Times New Roman"/>
                <a:sym typeface="Times New Roman"/>
              </a:rPr>
              <a:t>The national average (India) also shows that government schools account for a higher proportion of total enrollments than private schools at the primary level.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1691" y="741680"/>
            <a:ext cx="11301259" cy="5678883"/>
          </a:xfrm>
          <a:custGeom>
            <a:avLst/>
            <a:gdLst/>
            <a:ahLst/>
            <a:cxnLst/>
            <a:rect l="l" t="t" r="r" b="b"/>
            <a:pathLst>
              <a:path w="11301259" h="5678883">
                <a:moveTo>
                  <a:pt x="0" y="0"/>
                </a:moveTo>
                <a:lnTo>
                  <a:pt x="11301259" y="0"/>
                </a:lnTo>
                <a:lnTo>
                  <a:pt x="11301259" y="5678883"/>
                </a:lnTo>
                <a:lnTo>
                  <a:pt x="0" y="5678883"/>
                </a:lnTo>
                <a:lnTo>
                  <a:pt x="0" y="0"/>
                </a:lnTo>
                <a:close/>
              </a:path>
            </a:pathLst>
          </a:custGeom>
          <a:blipFill>
            <a:blip r:embed="rId2"/>
            <a:stretch>
              <a:fillRect/>
            </a:stretch>
          </a:blipFill>
        </p:spPr>
      </p:sp>
      <p:grpSp>
        <p:nvGrpSpPr>
          <p:cNvPr id="3" name="Group 3"/>
          <p:cNvGrpSpPr/>
          <p:nvPr/>
        </p:nvGrpSpPr>
        <p:grpSpPr>
          <a:xfrm>
            <a:off x="811691" y="7050089"/>
            <a:ext cx="11301259" cy="1477518"/>
            <a:chOff x="0" y="0"/>
            <a:chExt cx="15068345" cy="1970024"/>
          </a:xfrm>
        </p:grpSpPr>
        <p:sp>
          <p:nvSpPr>
            <p:cNvPr id="4" name="AutoShape 4"/>
            <p:cNvSpPr/>
            <p:nvPr/>
          </p:nvSpPr>
          <p:spPr>
            <a:xfrm>
              <a:off x="0" y="0"/>
              <a:ext cx="15068345" cy="1970024"/>
            </a:xfrm>
            <a:prstGeom prst="rect">
              <a:avLst/>
            </a:prstGeom>
            <a:solidFill>
              <a:srgbClr val="FFFFFF"/>
            </a:solidFill>
          </p:spPr>
        </p:sp>
        <p:sp>
          <p:nvSpPr>
            <p:cNvPr id="5" name="TextBox 5"/>
            <p:cNvSpPr txBox="1"/>
            <p:nvPr/>
          </p:nvSpPr>
          <p:spPr>
            <a:xfrm>
              <a:off x="849388" y="397815"/>
              <a:ext cx="13369569" cy="570619"/>
            </a:xfrm>
            <a:prstGeom prst="rect">
              <a:avLst/>
            </a:prstGeom>
          </p:spPr>
          <p:txBody>
            <a:bodyPr lIns="0" tIns="0" rIns="0" bIns="0" rtlCol="0" anchor="t">
              <a:spAutoFit/>
            </a:bodyPr>
            <a:lstStyle/>
            <a:p>
              <a:pPr marL="0" lvl="0" indent="0" algn="ctr">
                <a:lnSpc>
                  <a:spcPts val="3233"/>
                </a:lnSpc>
              </a:pPr>
              <a:endParaRPr/>
            </a:p>
          </p:txBody>
        </p:sp>
      </p:grpSp>
      <p:sp>
        <p:nvSpPr>
          <p:cNvPr id="6" name="TextBox 6"/>
          <p:cNvSpPr txBox="1"/>
          <p:nvPr/>
        </p:nvSpPr>
        <p:spPr>
          <a:xfrm>
            <a:off x="811691" y="7021514"/>
            <a:ext cx="11301259" cy="1506093"/>
          </a:xfrm>
          <a:prstGeom prst="rect">
            <a:avLst/>
          </a:prstGeom>
        </p:spPr>
        <p:txBody>
          <a:bodyPr lIns="0" tIns="0" rIns="0" bIns="0" rtlCol="0" anchor="t">
            <a:spAutoFit/>
          </a:bodyPr>
          <a:lstStyle/>
          <a:p>
            <a:pPr algn="just">
              <a:lnSpc>
                <a:spcPts val="2886"/>
              </a:lnSpc>
              <a:spcBef>
                <a:spcPct val="0"/>
              </a:spcBef>
            </a:pPr>
            <a:r>
              <a:rPr lang="en-US" sz="2600" b="1" u="sng" spc="52">
                <a:solidFill>
                  <a:srgbClr val="000000"/>
                </a:solidFill>
                <a:latin typeface="Times New Roman Bold"/>
                <a:ea typeface="Times New Roman Bold"/>
                <a:cs typeface="Times New Roman Bold"/>
                <a:sym typeface="Times New Roman Bold"/>
              </a:rPr>
              <a:t>Figure 2.7:</a:t>
            </a:r>
            <a:r>
              <a:rPr lang="en-US" sz="2600" b="1" spc="52">
                <a:solidFill>
                  <a:srgbClr val="000000"/>
                </a:solidFill>
                <a:latin typeface="Times New Roman Bold"/>
                <a:ea typeface="Times New Roman Bold"/>
                <a:cs typeface="Times New Roman Bold"/>
                <a:sym typeface="Times New Roman Bold"/>
              </a:rPr>
              <a:t> Grouped Bar Chart Showing Government and Private Primary Enrolments Across Indian States from 2018 to 2023</a:t>
            </a:r>
          </a:p>
          <a:p>
            <a:pPr algn="just">
              <a:lnSpc>
                <a:spcPts val="2886"/>
              </a:lnSpc>
              <a:spcBef>
                <a:spcPct val="0"/>
              </a:spcBef>
            </a:pPr>
            <a:r>
              <a:rPr lang="en-US" sz="2600" b="1" spc="52">
                <a:solidFill>
                  <a:srgbClr val="000000"/>
                </a:solidFill>
                <a:latin typeface="Times New Roman Bold"/>
                <a:ea typeface="Times New Roman Bold"/>
                <a:cs typeface="Times New Roman Bold"/>
                <a:sym typeface="Times New Roman Bold"/>
              </a:rPr>
              <a:t>Each panel represents a state/UT, displaying the number of enrolments in government and private primary schools over the years.</a:t>
            </a:r>
          </a:p>
        </p:txBody>
      </p:sp>
      <p:sp>
        <p:nvSpPr>
          <p:cNvPr id="7" name="Freeform 7"/>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AutoShape 9"/>
          <p:cNvSpPr/>
          <p:nvPr/>
        </p:nvSpPr>
        <p:spPr>
          <a:xfrm>
            <a:off x="12575694" y="721360"/>
            <a:ext cx="5283040" cy="9151620"/>
          </a:xfrm>
          <a:prstGeom prst="rect">
            <a:avLst/>
          </a:pr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12644040" y="760730"/>
            <a:ext cx="5146350" cy="8961556"/>
          </a:xfrm>
          <a:prstGeom prst="rect">
            <a:avLst/>
          </a:prstGeom>
        </p:spPr>
        <p:txBody>
          <a:bodyPr lIns="0" tIns="0" rIns="0" bIns="0" rtlCol="0" anchor="t">
            <a:spAutoFit/>
          </a:bodyPr>
          <a:lstStyle/>
          <a:p>
            <a:pPr algn="just">
              <a:lnSpc>
                <a:spcPts val="3919"/>
              </a:lnSpc>
              <a:spcBef>
                <a:spcPct val="0"/>
              </a:spcBef>
            </a:pPr>
            <a:r>
              <a:rPr lang="en-US" sz="2799" b="1" u="sng" dirty="0">
                <a:solidFill>
                  <a:srgbClr val="000000"/>
                </a:solidFill>
                <a:latin typeface="Times New Roman Bold"/>
                <a:ea typeface="Times New Roman Bold"/>
                <a:cs typeface="Times New Roman Bold"/>
                <a:sym typeface="Times New Roman Bold"/>
              </a:rPr>
              <a:t>Comments on Figure 2.7:</a:t>
            </a:r>
          </a:p>
          <a:p>
            <a:pPr algn="just">
              <a:lnSpc>
                <a:spcPts val="3919"/>
              </a:lnSpc>
              <a:spcBef>
                <a:spcPct val="0"/>
              </a:spcBef>
            </a:pPr>
            <a:endParaRPr lang="en-US" sz="2799" b="1" dirty="0">
              <a:solidFill>
                <a:srgbClr val="000000"/>
              </a:solidFill>
              <a:latin typeface="Times New Roman Bold"/>
              <a:ea typeface="Times New Roman Bold"/>
              <a:cs typeface="Times New Roman Bold"/>
              <a:sym typeface="Times New Roman Bold"/>
            </a:endParaRPr>
          </a:p>
          <a:p>
            <a:pPr algn="just">
              <a:lnSpc>
                <a:spcPts val="3919"/>
              </a:lnSpc>
              <a:spcBef>
                <a:spcPct val="0"/>
              </a:spcBef>
            </a:pPr>
            <a:r>
              <a:rPr lang="en-US" sz="2799" b="1" dirty="0">
                <a:solidFill>
                  <a:srgbClr val="000000"/>
                </a:solidFill>
                <a:latin typeface="Times New Roman Bold"/>
                <a:ea typeface="Times New Roman Bold"/>
                <a:cs typeface="Times New Roman Bold"/>
                <a:sym typeface="Times New Roman Bold"/>
              </a:rPr>
              <a:t>· The gap between government and private enrolments varies across years, with certain states seeing a significant high private enrolments.</a:t>
            </a:r>
          </a:p>
          <a:p>
            <a:pPr algn="just">
              <a:lnSpc>
                <a:spcPts val="3919"/>
              </a:lnSpc>
              <a:spcBef>
                <a:spcPct val="0"/>
              </a:spcBef>
            </a:pPr>
            <a:r>
              <a:rPr lang="en-US" sz="2799" b="1" dirty="0">
                <a:solidFill>
                  <a:srgbClr val="000000"/>
                </a:solidFill>
                <a:latin typeface="Times New Roman Bold"/>
                <a:ea typeface="Times New Roman Bold"/>
                <a:cs typeface="Times New Roman Bold"/>
                <a:sym typeface="Times New Roman Bold"/>
              </a:rPr>
              <a:t>· The overall trend suggests that while government enrolments remain dominant in most states, private school enrolments have grown at a faster rate in many regions.</a:t>
            </a:r>
          </a:p>
          <a:p>
            <a:pPr algn="just">
              <a:lnSpc>
                <a:spcPts val="3919"/>
              </a:lnSpc>
              <a:spcBef>
                <a:spcPct val="0"/>
              </a:spcBef>
            </a:pPr>
            <a:r>
              <a:rPr lang="en-US" sz="2799" b="1" dirty="0">
                <a:solidFill>
                  <a:srgbClr val="000000"/>
                </a:solidFill>
                <a:latin typeface="Times New Roman Bold"/>
                <a:ea typeface="Times New Roman Bold"/>
                <a:cs typeface="Times New Roman Bold"/>
                <a:sym typeface="Times New Roman Bold"/>
              </a:rPr>
              <a:t>· Some states with high population density (such as Uttar Pradesh and Bihar) still show a strong presence of government enrolments.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811691" y="6886705"/>
            <a:ext cx="11301259" cy="1477518"/>
            <a:chOff x="0" y="0"/>
            <a:chExt cx="15068345" cy="1970024"/>
          </a:xfrm>
        </p:grpSpPr>
        <p:sp>
          <p:nvSpPr>
            <p:cNvPr id="3" name="AutoShape 3"/>
            <p:cNvSpPr/>
            <p:nvPr/>
          </p:nvSpPr>
          <p:spPr>
            <a:xfrm>
              <a:off x="0" y="0"/>
              <a:ext cx="15068345" cy="1970024"/>
            </a:xfrm>
            <a:prstGeom prst="rect">
              <a:avLst/>
            </a:prstGeom>
            <a:solidFill>
              <a:srgbClr val="FFFFFF"/>
            </a:solidFill>
          </p:spPr>
        </p:sp>
        <p:sp>
          <p:nvSpPr>
            <p:cNvPr id="4" name="TextBox 4"/>
            <p:cNvSpPr txBox="1"/>
            <p:nvPr/>
          </p:nvSpPr>
          <p:spPr>
            <a:xfrm>
              <a:off x="849388" y="397815"/>
              <a:ext cx="13369569" cy="570619"/>
            </a:xfrm>
            <a:prstGeom prst="rect">
              <a:avLst/>
            </a:prstGeom>
          </p:spPr>
          <p:txBody>
            <a:bodyPr lIns="0" tIns="0" rIns="0" bIns="0" rtlCol="0" anchor="t">
              <a:spAutoFit/>
            </a:bodyPr>
            <a:lstStyle/>
            <a:p>
              <a:pPr marL="0" lvl="0" indent="0" algn="ctr">
                <a:lnSpc>
                  <a:spcPts val="3233"/>
                </a:lnSpc>
              </a:pPr>
              <a:endParaRPr/>
            </a:p>
          </p:txBody>
        </p:sp>
      </p:grpSp>
      <p:sp>
        <p:nvSpPr>
          <p:cNvPr id="5" name="AutoShape 5"/>
          <p:cNvSpPr/>
          <p:nvPr/>
        </p:nvSpPr>
        <p:spPr>
          <a:xfrm>
            <a:off x="12575694" y="865505"/>
            <a:ext cx="5283040" cy="9151620"/>
          </a:xfrm>
          <a:prstGeom prst="rect">
            <a:avLst/>
          </a:prstGeom>
          <a:gradFill rotWithShape="1">
            <a:gsLst>
              <a:gs pos="0">
                <a:srgbClr val="A6A6A6">
                  <a:alpha val="100000"/>
                </a:srgbClr>
              </a:gs>
              <a:gs pos="100000">
                <a:srgbClr val="FFFFFF">
                  <a:alpha val="100000"/>
                </a:srgbClr>
              </a:gs>
            </a:gsLst>
            <a:lin ang="0"/>
          </a:gradFill>
        </p:spPr>
      </p:sp>
      <p:sp>
        <p:nvSpPr>
          <p:cNvPr id="6" name="Freeform 6"/>
          <p:cNvSpPr/>
          <p:nvPr/>
        </p:nvSpPr>
        <p:spPr>
          <a:xfrm>
            <a:off x="811691" y="875030"/>
            <a:ext cx="11301259" cy="5678883"/>
          </a:xfrm>
          <a:custGeom>
            <a:avLst/>
            <a:gdLst/>
            <a:ahLst/>
            <a:cxnLst/>
            <a:rect l="l" t="t" r="r" b="b"/>
            <a:pathLst>
              <a:path w="11301259" h="5678883">
                <a:moveTo>
                  <a:pt x="0" y="0"/>
                </a:moveTo>
                <a:lnTo>
                  <a:pt x="11301259" y="0"/>
                </a:lnTo>
                <a:lnTo>
                  <a:pt x="11301259" y="5678883"/>
                </a:lnTo>
                <a:lnTo>
                  <a:pt x="0" y="5678883"/>
                </a:lnTo>
                <a:lnTo>
                  <a:pt x="0" y="0"/>
                </a:lnTo>
                <a:close/>
              </a:path>
            </a:pathLst>
          </a:custGeom>
          <a:blipFill>
            <a:blip r:embed="rId2"/>
            <a:stretch>
              <a:fillRect/>
            </a:stretch>
          </a:blipFill>
        </p:spPr>
      </p:sp>
      <p:sp>
        <p:nvSpPr>
          <p:cNvPr id="7" name="TextBox 7"/>
          <p:cNvSpPr txBox="1"/>
          <p:nvPr/>
        </p:nvSpPr>
        <p:spPr>
          <a:xfrm>
            <a:off x="811691" y="6858130"/>
            <a:ext cx="11301259" cy="1868043"/>
          </a:xfrm>
          <a:prstGeom prst="rect">
            <a:avLst/>
          </a:prstGeom>
        </p:spPr>
        <p:txBody>
          <a:bodyPr lIns="0" tIns="0" rIns="0" bIns="0" rtlCol="0" anchor="t">
            <a:spAutoFit/>
          </a:bodyPr>
          <a:lstStyle/>
          <a:p>
            <a:pPr algn="just">
              <a:lnSpc>
                <a:spcPts val="2886"/>
              </a:lnSpc>
              <a:spcBef>
                <a:spcPct val="0"/>
              </a:spcBef>
            </a:pPr>
            <a:r>
              <a:rPr lang="en-US" sz="2600" b="1" spc="52">
                <a:solidFill>
                  <a:srgbClr val="000000"/>
                </a:solidFill>
                <a:latin typeface="Times New Roman Bold"/>
                <a:ea typeface="Times New Roman Bold"/>
                <a:cs typeface="Times New Roman Bold"/>
                <a:sym typeface="Times New Roman Bold"/>
              </a:rPr>
              <a:t>Figure 2.8: Stacked Bar Chart Showing Proportion of Government and Private Enrolments in Primary Education Across Indian States (2018–2023)</a:t>
            </a:r>
          </a:p>
          <a:p>
            <a:pPr algn="just">
              <a:lnSpc>
                <a:spcPts val="2886"/>
              </a:lnSpc>
              <a:spcBef>
                <a:spcPct val="0"/>
              </a:spcBef>
            </a:pPr>
            <a:r>
              <a:rPr lang="en-US" sz="2600" b="1" spc="52">
                <a:solidFill>
                  <a:srgbClr val="000000"/>
                </a:solidFill>
                <a:latin typeface="Times New Roman Bold"/>
                <a:ea typeface="Times New Roman Bold"/>
                <a:cs typeface="Times New Roman Bold"/>
                <a:sym typeface="Times New Roman Bold"/>
              </a:rPr>
              <a:t>Each panel represents a state/UT. For each year, the total primary enrolment is broken down into government and private school shares.</a:t>
            </a:r>
          </a:p>
          <a:p>
            <a:pPr algn="just">
              <a:lnSpc>
                <a:spcPts val="2886"/>
              </a:lnSpc>
              <a:spcBef>
                <a:spcPct val="0"/>
              </a:spcBef>
            </a:pPr>
            <a:endParaRPr lang="en-US" sz="2600" b="1" spc="52">
              <a:solidFill>
                <a:srgbClr val="000000"/>
              </a:solidFill>
              <a:latin typeface="Times New Roman Bold"/>
              <a:ea typeface="Times New Roman Bold"/>
              <a:cs typeface="Times New Roman Bold"/>
              <a:sym typeface="Times New Roman Bold"/>
            </a:endParaRPr>
          </a:p>
        </p:txBody>
      </p:sp>
      <p:sp>
        <p:nvSpPr>
          <p:cNvPr id="8" name="TextBox 8"/>
          <p:cNvSpPr txBox="1"/>
          <p:nvPr/>
        </p:nvSpPr>
        <p:spPr>
          <a:xfrm>
            <a:off x="12672615" y="847725"/>
            <a:ext cx="5146350" cy="9453880"/>
          </a:xfrm>
          <a:prstGeom prst="rect">
            <a:avLst/>
          </a:prstGeom>
        </p:spPr>
        <p:txBody>
          <a:bodyPr lIns="0" tIns="0" rIns="0" bIns="0" rtlCol="0" anchor="t">
            <a:spAutoFit/>
          </a:bodyPr>
          <a:lstStyle/>
          <a:p>
            <a:pPr algn="just">
              <a:lnSpc>
                <a:spcPts val="3919"/>
              </a:lnSpc>
              <a:spcBef>
                <a:spcPct val="0"/>
              </a:spcBef>
            </a:pPr>
            <a:r>
              <a:rPr lang="en-US" sz="2799" b="1" u="sng">
                <a:solidFill>
                  <a:srgbClr val="000000"/>
                </a:solidFill>
                <a:latin typeface="Times New Roman Bold"/>
                <a:ea typeface="Times New Roman Bold"/>
                <a:cs typeface="Times New Roman Bold"/>
                <a:sym typeface="Times New Roman Bold"/>
              </a:rPr>
              <a:t>Comments on Figure 2.8:</a:t>
            </a:r>
          </a:p>
          <a:p>
            <a:pPr algn="just">
              <a:lnSpc>
                <a:spcPts val="3919"/>
              </a:lnSpc>
              <a:spcBef>
                <a:spcPct val="0"/>
              </a:spcBef>
            </a:pPr>
            <a:endParaRPr lang="en-US" sz="2799" b="1" u="sng">
              <a:solidFill>
                <a:srgbClr val="000000"/>
              </a:solidFill>
              <a:latin typeface="Times New Roman Bold"/>
              <a:ea typeface="Times New Roman Bold"/>
              <a:cs typeface="Times New Roman Bold"/>
              <a:sym typeface="Times New Roman Bold"/>
            </a:endParaRPr>
          </a:p>
          <a:p>
            <a:pPr algn="just">
              <a:lnSpc>
                <a:spcPts val="3919"/>
              </a:lnSpc>
              <a:spcBef>
                <a:spcPct val="0"/>
              </a:spcBef>
            </a:pPr>
            <a:r>
              <a:rPr lang="en-US" sz="2799" b="1">
                <a:solidFill>
                  <a:srgbClr val="000000"/>
                </a:solidFill>
                <a:latin typeface="Times New Roman Bold"/>
                <a:ea typeface="Times New Roman Bold"/>
                <a:cs typeface="Times New Roman Bold"/>
                <a:sym typeface="Times New Roman Bold"/>
              </a:rPr>
              <a:t>·Certain states have a very high proportion of government school enrolments (e.g., Bihar, Jharkhand, Chhattisgarh, and Madhya Pradesh), likely due to government-led education schemes and lower affordability of private schools.</a:t>
            </a:r>
          </a:p>
          <a:p>
            <a:pPr algn="just">
              <a:lnSpc>
                <a:spcPts val="3919"/>
              </a:lnSpc>
              <a:spcBef>
                <a:spcPct val="0"/>
              </a:spcBef>
            </a:pPr>
            <a:endParaRPr lang="en-US" sz="2799" b="1">
              <a:solidFill>
                <a:srgbClr val="000000"/>
              </a:solidFill>
              <a:latin typeface="Times New Roman Bold"/>
              <a:ea typeface="Times New Roman Bold"/>
              <a:cs typeface="Times New Roman Bold"/>
              <a:sym typeface="Times New Roman Bold"/>
            </a:endParaRPr>
          </a:p>
          <a:p>
            <a:pPr algn="just">
              <a:lnSpc>
                <a:spcPts val="3919"/>
              </a:lnSpc>
              <a:spcBef>
                <a:spcPct val="0"/>
              </a:spcBef>
            </a:pPr>
            <a:r>
              <a:rPr lang="en-US" sz="2799" b="1">
                <a:solidFill>
                  <a:srgbClr val="000000"/>
                </a:solidFill>
                <a:latin typeface="Times New Roman Bold"/>
                <a:ea typeface="Times New Roman Bold"/>
                <a:cs typeface="Times New Roman Bold"/>
                <a:sym typeface="Times New Roman Bold"/>
              </a:rPr>
              <a:t>·States like Telengana, Tamilnadu, Ladakh, Uttarakhand show a high percentage of private enrolments, indicating better infrastructure and demand for private education.</a:t>
            </a:r>
          </a:p>
          <a:p>
            <a:pPr algn="just">
              <a:lnSpc>
                <a:spcPts val="3919"/>
              </a:lnSpc>
              <a:spcBef>
                <a:spcPct val="0"/>
              </a:spcBef>
            </a:pPr>
            <a:endParaRPr lang="en-US" sz="2799" b="1">
              <a:solidFill>
                <a:srgbClr val="000000"/>
              </a:solidFill>
              <a:latin typeface="Times New Roman Bold"/>
              <a:ea typeface="Times New Roman Bold"/>
              <a:cs typeface="Times New Roman Bold"/>
              <a:sym typeface="Times New Roman Bold"/>
            </a:endParaRPr>
          </a:p>
          <a:p>
            <a:pPr algn="just">
              <a:lnSpc>
                <a:spcPts val="3919"/>
              </a:lnSpc>
              <a:spcBef>
                <a:spcPct val="0"/>
              </a:spcBef>
            </a:pPr>
            <a:endParaRPr lang="en-US" sz="2799" b="1">
              <a:solidFill>
                <a:srgbClr val="000000"/>
              </a:solidFill>
              <a:latin typeface="Times New Roman Bold"/>
              <a:ea typeface="Times New Roman Bold"/>
              <a:cs typeface="Times New Roman Bold"/>
              <a:sym typeface="Times New Roman Bold"/>
            </a:endParaRPr>
          </a:p>
          <a:p>
            <a:pPr algn="just">
              <a:lnSpc>
                <a:spcPts val="3919"/>
              </a:lnSpc>
              <a:spcBef>
                <a:spcPct val="0"/>
              </a:spcBef>
            </a:pPr>
            <a:endParaRPr lang="en-US" sz="2799" b="1">
              <a:solidFill>
                <a:srgbClr val="000000"/>
              </a:solidFill>
              <a:latin typeface="Times New Roman Bold"/>
              <a:ea typeface="Times New Roman Bold"/>
              <a:cs typeface="Times New Roman Bold"/>
              <a:sym typeface="Times New Roman Bold"/>
            </a:endParaRPr>
          </a:p>
        </p:txBody>
      </p:sp>
      <p:sp>
        <p:nvSpPr>
          <p:cNvPr id="9" name="AutoShape 9"/>
          <p:cNvSpPr/>
          <p:nvPr/>
        </p:nvSpPr>
        <p:spPr>
          <a:xfrm>
            <a:off x="811691" y="8773798"/>
            <a:ext cx="17047043" cy="1288477"/>
          </a:xfrm>
          <a:prstGeom prst="rect">
            <a:avLst/>
          </a:prstGeom>
          <a:gradFill rotWithShape="1">
            <a:gsLst>
              <a:gs pos="0">
                <a:srgbClr val="A6A6A6">
                  <a:alpha val="100000"/>
                </a:srgbClr>
              </a:gs>
              <a:gs pos="100000">
                <a:srgbClr val="FFFFFF">
                  <a:alpha val="100000"/>
                </a:srgbClr>
              </a:gs>
            </a:gsLst>
            <a:lin ang="0"/>
          </a:gradFill>
        </p:spPr>
      </p:sp>
      <p:sp>
        <p:nvSpPr>
          <p:cNvPr id="10" name="TextBox 10"/>
          <p:cNvSpPr txBox="1"/>
          <p:nvPr/>
        </p:nvSpPr>
        <p:spPr>
          <a:xfrm>
            <a:off x="811691" y="8843996"/>
            <a:ext cx="16672288" cy="1033780"/>
          </a:xfrm>
          <a:prstGeom prst="rect">
            <a:avLst/>
          </a:prstGeom>
        </p:spPr>
        <p:txBody>
          <a:bodyPr lIns="0" tIns="0" rIns="0" bIns="0" rtlCol="0" anchor="t">
            <a:spAutoFit/>
          </a:bodyPr>
          <a:lstStyle/>
          <a:p>
            <a:pPr algn="just">
              <a:lnSpc>
                <a:spcPts val="3919"/>
              </a:lnSpc>
              <a:spcBef>
                <a:spcPct val="0"/>
              </a:spcBef>
            </a:pPr>
            <a:r>
              <a:rPr lang="en-US" sz="2799" b="1">
                <a:solidFill>
                  <a:srgbClr val="000000"/>
                </a:solidFill>
                <a:latin typeface="Times New Roman Bold"/>
                <a:ea typeface="Times New Roman Bold"/>
                <a:cs typeface="Times New Roman Bold"/>
                <a:sym typeface="Times New Roman Bold"/>
              </a:rPr>
              <a:t>· The distribution highlights a regional disparity where eastern states have higher government enrolments, while southern and northern states lean more toward private enrolments.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81934" y="-3190459"/>
            <a:ext cx="4621267" cy="4883770"/>
          </a:xfrm>
          <a:custGeom>
            <a:avLst/>
            <a:gdLst/>
            <a:ahLst/>
            <a:cxnLst/>
            <a:rect l="l" t="t" r="r" b="b"/>
            <a:pathLst>
              <a:path w="4621267" h="4883770">
                <a:moveTo>
                  <a:pt x="0" y="0"/>
                </a:moveTo>
                <a:lnTo>
                  <a:pt x="4621268" y="0"/>
                </a:lnTo>
                <a:lnTo>
                  <a:pt x="4621268" y="4883770"/>
                </a:lnTo>
                <a:lnTo>
                  <a:pt x="0" y="488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AutoShape 6"/>
          <p:cNvSpPr/>
          <p:nvPr/>
        </p:nvSpPr>
        <p:spPr>
          <a:xfrm>
            <a:off x="8475419" y="1028700"/>
            <a:ext cx="9257119" cy="8545092"/>
          </a:xfrm>
          <a:prstGeom prst="rect">
            <a:avLst/>
          </a:prstGeom>
          <a:solidFill>
            <a:srgbClr val="FFFFFF"/>
          </a:solidFill>
        </p:spPr>
      </p:sp>
      <p:sp>
        <p:nvSpPr>
          <p:cNvPr id="7" name="TextBox 7"/>
          <p:cNvSpPr txBox="1"/>
          <p:nvPr/>
        </p:nvSpPr>
        <p:spPr>
          <a:xfrm>
            <a:off x="1028700" y="1404938"/>
            <a:ext cx="7007325" cy="7477125"/>
          </a:xfrm>
          <a:prstGeom prst="rect">
            <a:avLst/>
          </a:prstGeom>
        </p:spPr>
        <p:txBody>
          <a:bodyPr lIns="0" tIns="0" rIns="0" bIns="0" rtlCol="0" anchor="t">
            <a:spAutoFit/>
          </a:bodyPr>
          <a:lstStyle/>
          <a:p>
            <a:pPr marL="0" lvl="0" indent="0" algn="l">
              <a:lnSpc>
                <a:spcPts val="11842"/>
              </a:lnSpc>
              <a:spcBef>
                <a:spcPct val="0"/>
              </a:spcBef>
            </a:pPr>
            <a:r>
              <a:rPr lang="en-US" sz="9868" spc="197">
                <a:solidFill>
                  <a:srgbClr val="000000"/>
                </a:solidFill>
                <a:latin typeface="Gagalin"/>
                <a:ea typeface="Gagalin"/>
                <a:cs typeface="Gagalin"/>
                <a:sym typeface="Gagalin"/>
              </a:rPr>
              <a:t>3. DROPOUT TRENDS OVER TIME AND ACROSS GENDER</a:t>
            </a:r>
          </a:p>
        </p:txBody>
      </p:sp>
      <p:sp>
        <p:nvSpPr>
          <p:cNvPr id="8" name="TextBox 8"/>
          <p:cNvSpPr txBox="1"/>
          <p:nvPr/>
        </p:nvSpPr>
        <p:spPr>
          <a:xfrm>
            <a:off x="8896865" y="1357313"/>
            <a:ext cx="8362435" cy="1857375"/>
          </a:xfrm>
          <a:prstGeom prst="rect">
            <a:avLst/>
          </a:prstGeom>
        </p:spPr>
        <p:txBody>
          <a:bodyPr lIns="0" tIns="0" rIns="0" bIns="0" rtlCol="0" anchor="t">
            <a:spAutoFit/>
          </a:bodyPr>
          <a:lstStyle/>
          <a:p>
            <a:pPr algn="just">
              <a:lnSpc>
                <a:spcPts val="2879"/>
              </a:lnSpc>
              <a:spcBef>
                <a:spcPct val="0"/>
              </a:spcBef>
            </a:pPr>
            <a:r>
              <a:rPr lang="en-US" sz="2400" b="1" spc="48">
                <a:solidFill>
                  <a:srgbClr val="004AAD"/>
                </a:solidFill>
                <a:latin typeface="Times New Roman Bold"/>
                <a:ea typeface="Times New Roman Bold"/>
                <a:cs typeface="Times New Roman Bold"/>
                <a:sym typeface="Times New Roman Bold"/>
              </a:rPr>
              <a:t>School dropout rates reflect the efficiency and equity of the education system. This section analyzes trends in primary-level dropout rates over the years and compares them between boys and girls, using statistical methods to assess the significance of the differences observed.</a:t>
            </a:r>
          </a:p>
        </p:txBody>
      </p:sp>
      <p:sp>
        <p:nvSpPr>
          <p:cNvPr id="9" name="TextBox 9"/>
          <p:cNvSpPr txBox="1"/>
          <p:nvPr/>
        </p:nvSpPr>
        <p:spPr>
          <a:xfrm>
            <a:off x="8896865" y="3356357"/>
            <a:ext cx="8362435" cy="3305175"/>
          </a:xfrm>
          <a:prstGeom prst="rect">
            <a:avLst/>
          </a:prstGeom>
        </p:spPr>
        <p:txBody>
          <a:bodyPr lIns="0" tIns="0" rIns="0" bIns="0" rtlCol="0" anchor="t">
            <a:spAutoFit/>
          </a:bodyPr>
          <a:lstStyle/>
          <a:p>
            <a:pPr algn="just">
              <a:lnSpc>
                <a:spcPts val="2879"/>
              </a:lnSpc>
              <a:spcBef>
                <a:spcPct val="0"/>
              </a:spcBef>
            </a:pPr>
            <a:r>
              <a:rPr lang="en-US" sz="2400" b="1" spc="48" dirty="0">
                <a:solidFill>
                  <a:srgbClr val="000000"/>
                </a:solidFill>
                <a:latin typeface="Times New Roman Bold"/>
                <a:ea typeface="Times New Roman Bold"/>
                <a:cs typeface="Times New Roman Bold"/>
                <a:sym typeface="Times New Roman Bold"/>
              </a:rPr>
              <a:t>To statistically test whether there is a significant difference in dropouts between boys and girls we will be using a paired t-test.</a:t>
            </a:r>
          </a:p>
          <a:p>
            <a:pPr algn="just">
              <a:lnSpc>
                <a:spcPts val="2879"/>
              </a:lnSpc>
              <a:spcBef>
                <a:spcPct val="0"/>
              </a:spcBef>
            </a:pPr>
            <a:endParaRPr lang="en-US" sz="2400" b="1" spc="48" dirty="0">
              <a:solidFill>
                <a:srgbClr val="000000"/>
              </a:solidFill>
              <a:latin typeface="Times New Roman Bold"/>
              <a:ea typeface="Times New Roman Bold"/>
              <a:cs typeface="Times New Roman Bold"/>
              <a:sym typeface="Times New Roman Bold"/>
            </a:endParaRP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Comparison of Dropouts Between Boys and Girls:</a:t>
            </a:r>
          </a:p>
          <a:p>
            <a:pPr algn="just">
              <a:lnSpc>
                <a:spcPts val="2879"/>
              </a:lnSpc>
              <a:spcBef>
                <a:spcPct val="0"/>
              </a:spcBef>
            </a:pPr>
            <a:r>
              <a:rPr lang="en-US" sz="2400" b="1" u="sng" spc="48" dirty="0">
                <a:solidFill>
                  <a:srgbClr val="000000"/>
                </a:solidFill>
                <a:latin typeface="Times New Roman Bold"/>
                <a:ea typeface="Times New Roman Bold"/>
                <a:cs typeface="Times New Roman Bold"/>
                <a:sym typeface="Times New Roman Bold"/>
              </a:rPr>
              <a:t>We are to test:</a:t>
            </a:r>
          </a:p>
          <a:p>
            <a:pPr algn="just">
              <a:lnSpc>
                <a:spcPts val="2879"/>
              </a:lnSpc>
              <a:spcBef>
                <a:spcPct val="0"/>
              </a:spcBef>
            </a:pPr>
            <a:r>
              <a:rPr lang="en-US" sz="2400" b="1" spc="48" dirty="0">
                <a:solidFill>
                  <a:srgbClr val="000000"/>
                </a:solidFill>
                <a:latin typeface="Times New Roman Bold"/>
                <a:ea typeface="Times New Roman Bold"/>
                <a:cs typeface="Times New Roman Bold"/>
                <a:sym typeface="Times New Roman Bold"/>
              </a:rPr>
              <a:t>Null Hypothesis (H₀)</a:t>
            </a:r>
            <a:r>
              <a:rPr lang="en-US" sz="2400" spc="48" dirty="0">
                <a:solidFill>
                  <a:srgbClr val="000000"/>
                </a:solidFill>
                <a:latin typeface="Times New Roman"/>
                <a:ea typeface="Times New Roman"/>
                <a:cs typeface="Times New Roman"/>
                <a:sym typeface="Times New Roman"/>
              </a:rPr>
              <a:t>:H0: </a:t>
            </a:r>
            <a:r>
              <a:rPr lang="en-US" sz="2400" spc="48" dirty="0" err="1">
                <a:solidFill>
                  <a:srgbClr val="000000"/>
                </a:solidFill>
                <a:latin typeface="Times New Roman"/>
                <a:ea typeface="Times New Roman"/>
                <a:cs typeface="Times New Roman"/>
                <a:sym typeface="Times New Roman"/>
              </a:rPr>
              <a:t>μ_d</a:t>
            </a:r>
            <a:r>
              <a:rPr lang="en-US" sz="2400" spc="48" dirty="0">
                <a:solidFill>
                  <a:srgbClr val="000000"/>
                </a:solidFill>
                <a:latin typeface="Times New Roman"/>
                <a:ea typeface="Times New Roman"/>
                <a:cs typeface="Times New Roman"/>
                <a:sym typeface="Times New Roman"/>
              </a:rPr>
              <a:t>= 0   vs</a:t>
            </a:r>
          </a:p>
          <a:p>
            <a:pPr algn="just">
              <a:lnSpc>
                <a:spcPts val="2879"/>
              </a:lnSpc>
              <a:spcBef>
                <a:spcPct val="0"/>
              </a:spcBef>
            </a:pPr>
            <a:r>
              <a:rPr lang="en-US" sz="2400" b="1" spc="48" dirty="0">
                <a:solidFill>
                  <a:srgbClr val="000000"/>
                </a:solidFill>
                <a:latin typeface="Times New Roman Bold"/>
                <a:ea typeface="Times New Roman Bold"/>
                <a:cs typeface="Times New Roman Bold"/>
                <a:sym typeface="Times New Roman Bold"/>
              </a:rPr>
              <a:t>Alternative Hypothesis (H₁)</a:t>
            </a:r>
            <a:r>
              <a:rPr lang="en-US" sz="2400" spc="48" dirty="0">
                <a:solidFill>
                  <a:srgbClr val="000000"/>
                </a:solidFill>
                <a:latin typeface="Times New Roman"/>
                <a:ea typeface="Times New Roman"/>
                <a:cs typeface="Times New Roman"/>
                <a:sym typeface="Times New Roman"/>
              </a:rPr>
              <a:t>:H₁: </a:t>
            </a:r>
            <a:r>
              <a:rPr lang="en-US" sz="2400" spc="48" dirty="0" err="1">
                <a:solidFill>
                  <a:srgbClr val="000000"/>
                </a:solidFill>
                <a:latin typeface="Times New Roman"/>
                <a:ea typeface="Times New Roman"/>
                <a:cs typeface="Times New Roman"/>
                <a:sym typeface="Times New Roman"/>
              </a:rPr>
              <a:t>μ_d</a:t>
            </a:r>
            <a:r>
              <a:rPr lang="en-US" sz="2400" spc="48" dirty="0">
                <a:solidFill>
                  <a:srgbClr val="000000"/>
                </a:solidFill>
                <a:latin typeface="Times New Roman"/>
                <a:ea typeface="Times New Roman"/>
                <a:cs typeface="Times New Roman"/>
                <a:sym typeface="Times New Roman"/>
              </a:rPr>
              <a:t>= ≠ 0</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where </a:t>
            </a:r>
            <a:r>
              <a:rPr lang="en-US" sz="2400" spc="48" dirty="0" err="1">
                <a:solidFill>
                  <a:srgbClr val="000000"/>
                </a:solidFill>
                <a:latin typeface="Times New Roman"/>
                <a:ea typeface="Times New Roman"/>
                <a:cs typeface="Times New Roman"/>
                <a:sym typeface="Times New Roman"/>
              </a:rPr>
              <a:t>μ_d</a:t>
            </a:r>
            <a:r>
              <a:rPr lang="en-US" sz="2400" spc="48" dirty="0">
                <a:solidFill>
                  <a:srgbClr val="000000"/>
                </a:solidFill>
                <a:latin typeface="Times New Roman"/>
                <a:ea typeface="Times New Roman"/>
                <a:cs typeface="Times New Roman"/>
                <a:sym typeface="Times New Roman"/>
              </a:rPr>
              <a:t> = mean difference (boys - girls)</a:t>
            </a:r>
          </a:p>
        </p:txBody>
      </p:sp>
      <p:sp>
        <p:nvSpPr>
          <p:cNvPr id="10" name="TextBox 10"/>
          <p:cNvSpPr txBox="1"/>
          <p:nvPr/>
        </p:nvSpPr>
        <p:spPr>
          <a:xfrm>
            <a:off x="8846366" y="6788924"/>
            <a:ext cx="8362435" cy="2581275"/>
          </a:xfrm>
          <a:prstGeom prst="rect">
            <a:avLst/>
          </a:prstGeom>
        </p:spPr>
        <p:txBody>
          <a:bodyPr lIns="0" tIns="0" rIns="0" bIns="0" rtlCol="0" anchor="t">
            <a:spAutoFit/>
          </a:bodyPr>
          <a:lstStyle/>
          <a:p>
            <a:pPr algn="just">
              <a:lnSpc>
                <a:spcPts val="2879"/>
              </a:lnSpc>
              <a:spcBef>
                <a:spcPct val="0"/>
              </a:spcBef>
            </a:pPr>
            <a:r>
              <a:rPr lang="en-US" sz="2400" b="1" u="sng" spc="48" dirty="0">
                <a:solidFill>
                  <a:srgbClr val="000000"/>
                </a:solidFill>
                <a:latin typeface="Times New Roman Bold"/>
                <a:ea typeface="Times New Roman Bold"/>
                <a:cs typeface="Times New Roman Bold"/>
                <a:sym typeface="Times New Roman Bold"/>
              </a:rPr>
              <a:t>Test statistic:</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T= d ̅/(sⅆ(d)∕√n)</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Where;</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d ̅= Mean of differences (boys’ dropout counts – girls’ dropout counts)</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sⅆ(d) = Standard Deviation of the difference</a:t>
            </a:r>
          </a:p>
          <a:p>
            <a:pPr algn="just">
              <a:lnSpc>
                <a:spcPts val="2879"/>
              </a:lnSpc>
              <a:spcBef>
                <a:spcPct val="0"/>
              </a:spcBef>
            </a:pPr>
            <a:r>
              <a:rPr lang="en-US" sz="2400" spc="48" dirty="0">
                <a:solidFill>
                  <a:srgbClr val="000000"/>
                </a:solidFill>
                <a:latin typeface="Times New Roman"/>
                <a:ea typeface="Times New Roman"/>
                <a:cs typeface="Times New Roman"/>
                <a:sym typeface="Times New Roman"/>
              </a:rPr>
              <a:t>n = Number of paired observations (223 here)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111370" y="1288508"/>
            <a:ext cx="7147930" cy="4762308"/>
          </a:xfrm>
          <a:custGeom>
            <a:avLst/>
            <a:gdLst/>
            <a:ahLst/>
            <a:cxnLst/>
            <a:rect l="l" t="t" r="r" b="b"/>
            <a:pathLst>
              <a:path w="7147930" h="4762308">
                <a:moveTo>
                  <a:pt x="0" y="0"/>
                </a:moveTo>
                <a:lnTo>
                  <a:pt x="7147930" y="0"/>
                </a:lnTo>
                <a:lnTo>
                  <a:pt x="7147930" y="4762308"/>
                </a:lnTo>
                <a:lnTo>
                  <a:pt x="0" y="4762308"/>
                </a:lnTo>
                <a:lnTo>
                  <a:pt x="0" y="0"/>
                </a:lnTo>
                <a:close/>
              </a:path>
            </a:pathLst>
          </a:custGeom>
          <a:blipFill>
            <a:blip r:embed="rId6"/>
            <a:stretch>
              <a:fillRect/>
            </a:stretch>
          </a:blipFill>
        </p:spPr>
      </p:sp>
      <p:sp>
        <p:nvSpPr>
          <p:cNvPr id="5" name="Freeform 5"/>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270655" y="-1786376"/>
            <a:ext cx="4621267" cy="4883770"/>
          </a:xfrm>
          <a:custGeom>
            <a:avLst/>
            <a:gdLst/>
            <a:ahLst/>
            <a:cxnLst/>
            <a:rect l="l" t="t" r="r" b="b"/>
            <a:pathLst>
              <a:path w="4621267" h="4883770">
                <a:moveTo>
                  <a:pt x="0" y="0"/>
                </a:moveTo>
                <a:lnTo>
                  <a:pt x="4621267" y="0"/>
                </a:lnTo>
                <a:lnTo>
                  <a:pt x="4621267" y="4883770"/>
                </a:lnTo>
                <a:lnTo>
                  <a:pt x="0" y="488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AutoShape 7"/>
          <p:cNvSpPr/>
          <p:nvPr/>
        </p:nvSpPr>
        <p:spPr>
          <a:xfrm>
            <a:off x="1028700" y="1288508"/>
            <a:ext cx="6825512" cy="1824398"/>
          </a:xfrm>
          <a:prstGeom prst="rect">
            <a:avLst/>
          </a:prstGeom>
          <a:solidFill>
            <a:srgbClr val="FFFFFF"/>
          </a:solidFill>
        </p:spPr>
      </p:sp>
      <p:sp>
        <p:nvSpPr>
          <p:cNvPr id="8" name="TextBox 8"/>
          <p:cNvSpPr txBox="1"/>
          <p:nvPr/>
        </p:nvSpPr>
        <p:spPr>
          <a:xfrm>
            <a:off x="1217995" y="1507924"/>
            <a:ext cx="16230600" cy="1857375"/>
          </a:xfrm>
          <a:prstGeom prst="rect">
            <a:avLst/>
          </a:prstGeom>
        </p:spPr>
        <p:txBody>
          <a:bodyPr lIns="0" tIns="0" rIns="0" bIns="0" rtlCol="0" anchor="t">
            <a:spAutoFit/>
          </a:bodyPr>
          <a:lstStyle/>
          <a:p>
            <a:pPr algn="just">
              <a:lnSpc>
                <a:spcPts val="2879"/>
              </a:lnSpc>
              <a:spcBef>
                <a:spcPct val="0"/>
              </a:spcBef>
            </a:pPr>
            <a:r>
              <a:rPr lang="en-US" sz="2400" b="1" u="sng" spc="48">
                <a:solidFill>
                  <a:srgbClr val="000000"/>
                </a:solidFill>
                <a:latin typeface="Times New Roman Bold"/>
                <a:ea typeface="Times New Roman Bold"/>
                <a:cs typeface="Times New Roman Bold"/>
                <a:sym typeface="Times New Roman Bold"/>
              </a:rPr>
              <a:t>Critical Region:</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Reject H0 iff |Tobs | &gt; t_(n-1,α/2)</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Where;</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α = Level of significance (0.05) , n-1=222</a:t>
            </a:r>
          </a:p>
          <a:p>
            <a:pPr algn="just">
              <a:lnSpc>
                <a:spcPts val="2879"/>
              </a:lnSpc>
              <a:spcBef>
                <a:spcPct val="0"/>
              </a:spcBef>
            </a:pPr>
            <a:endParaRPr lang="en-US" sz="2400" spc="48">
              <a:solidFill>
                <a:srgbClr val="000000"/>
              </a:solidFill>
              <a:latin typeface="Times New Roman"/>
              <a:ea typeface="Times New Roman"/>
              <a:cs typeface="Times New Roman"/>
              <a:sym typeface="Times New Roman"/>
            </a:endParaRPr>
          </a:p>
        </p:txBody>
      </p:sp>
      <p:sp>
        <p:nvSpPr>
          <p:cNvPr id="9" name="Freeform 9"/>
          <p:cNvSpPr/>
          <p:nvPr/>
        </p:nvSpPr>
        <p:spPr>
          <a:xfrm>
            <a:off x="5382868" y="8694512"/>
            <a:ext cx="2656101" cy="2574003"/>
          </a:xfrm>
          <a:custGeom>
            <a:avLst/>
            <a:gdLst/>
            <a:ahLst/>
            <a:cxnLst/>
            <a:rect l="l" t="t" r="r" b="b"/>
            <a:pathLst>
              <a:path w="2656101" h="2574003">
                <a:moveTo>
                  <a:pt x="0" y="0"/>
                </a:moveTo>
                <a:lnTo>
                  <a:pt x="2656101" y="0"/>
                </a:lnTo>
                <a:lnTo>
                  <a:pt x="2656101" y="2574003"/>
                </a:lnTo>
                <a:lnTo>
                  <a:pt x="0" y="25740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2237146">
            <a:off x="-315172" y="6923252"/>
            <a:ext cx="4459052" cy="3210518"/>
          </a:xfrm>
          <a:custGeom>
            <a:avLst/>
            <a:gdLst/>
            <a:ahLst/>
            <a:cxnLst/>
            <a:rect l="l" t="t" r="r" b="b"/>
            <a:pathLst>
              <a:path w="4459052" h="3210518">
                <a:moveTo>
                  <a:pt x="0" y="0"/>
                </a:moveTo>
                <a:lnTo>
                  <a:pt x="4459052" y="0"/>
                </a:lnTo>
                <a:lnTo>
                  <a:pt x="4459052" y="3210518"/>
                </a:lnTo>
                <a:lnTo>
                  <a:pt x="0" y="32105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AutoShape 11"/>
          <p:cNvSpPr/>
          <p:nvPr/>
        </p:nvSpPr>
        <p:spPr>
          <a:xfrm>
            <a:off x="1028700" y="3514533"/>
            <a:ext cx="6825512" cy="2392544"/>
          </a:xfrm>
          <a:prstGeom prst="rect">
            <a:avLst/>
          </a:prstGeom>
          <a:solidFill>
            <a:srgbClr val="FDBF8F"/>
          </a:solidFill>
        </p:spPr>
      </p:sp>
      <p:sp>
        <p:nvSpPr>
          <p:cNvPr id="12" name="TextBox 12"/>
          <p:cNvSpPr txBox="1"/>
          <p:nvPr/>
        </p:nvSpPr>
        <p:spPr>
          <a:xfrm>
            <a:off x="1217995" y="3571683"/>
            <a:ext cx="6309817" cy="2219325"/>
          </a:xfrm>
          <a:prstGeom prst="rect">
            <a:avLst/>
          </a:prstGeom>
        </p:spPr>
        <p:txBody>
          <a:bodyPr lIns="0" tIns="0" rIns="0" bIns="0" rtlCol="0" anchor="t">
            <a:spAutoFit/>
          </a:bodyPr>
          <a:lstStyle/>
          <a:p>
            <a:pPr algn="l">
              <a:lnSpc>
                <a:spcPts val="2879"/>
              </a:lnSpc>
              <a:spcBef>
                <a:spcPct val="0"/>
              </a:spcBef>
            </a:pPr>
            <a:r>
              <a:rPr lang="en-US" sz="2400" spc="48">
                <a:solidFill>
                  <a:srgbClr val="000000"/>
                </a:solidFill>
                <a:latin typeface="Times New Roman"/>
                <a:ea typeface="Times New Roman"/>
                <a:cs typeface="Times New Roman"/>
                <a:sym typeface="Times New Roman"/>
              </a:rPr>
              <a:t>R Output:</a:t>
            </a:r>
          </a:p>
          <a:p>
            <a:pPr algn="l">
              <a:lnSpc>
                <a:spcPts val="2879"/>
              </a:lnSpc>
              <a:spcBef>
                <a:spcPct val="0"/>
              </a:spcBef>
            </a:pPr>
            <a:r>
              <a:rPr lang="en-US" sz="2400" spc="48">
                <a:solidFill>
                  <a:srgbClr val="000000"/>
                </a:solidFill>
                <a:latin typeface="Times New Roman"/>
                <a:ea typeface="Times New Roman"/>
                <a:cs typeface="Times New Roman"/>
                <a:sym typeface="Times New Roman"/>
              </a:rPr>
              <a:t>T = 3.7227</a:t>
            </a:r>
          </a:p>
          <a:p>
            <a:pPr algn="l">
              <a:lnSpc>
                <a:spcPts val="2879"/>
              </a:lnSpc>
              <a:spcBef>
                <a:spcPct val="0"/>
              </a:spcBef>
            </a:pPr>
            <a:r>
              <a:rPr lang="en-US" sz="2400" spc="48">
                <a:solidFill>
                  <a:srgbClr val="000000"/>
                </a:solidFill>
                <a:latin typeface="Times New Roman"/>
                <a:ea typeface="Times New Roman"/>
                <a:cs typeface="Times New Roman"/>
                <a:sym typeface="Times New Roman"/>
              </a:rPr>
              <a:t>Degrees of freedom = 222</a:t>
            </a:r>
          </a:p>
          <a:p>
            <a:pPr algn="l">
              <a:lnSpc>
                <a:spcPts val="2879"/>
              </a:lnSpc>
              <a:spcBef>
                <a:spcPct val="0"/>
              </a:spcBef>
            </a:pPr>
            <a:r>
              <a:rPr lang="en-US" sz="2400" spc="48">
                <a:solidFill>
                  <a:srgbClr val="000000"/>
                </a:solidFill>
                <a:latin typeface="Times New Roman"/>
                <a:ea typeface="Times New Roman"/>
                <a:cs typeface="Times New Roman"/>
                <a:sym typeface="Times New Roman"/>
              </a:rPr>
              <a:t>P-value = 0.0002499</a:t>
            </a:r>
          </a:p>
          <a:p>
            <a:pPr algn="l">
              <a:lnSpc>
                <a:spcPts val="2879"/>
              </a:lnSpc>
              <a:spcBef>
                <a:spcPct val="0"/>
              </a:spcBef>
            </a:pPr>
            <a:r>
              <a:rPr lang="en-US" sz="2400" spc="48">
                <a:solidFill>
                  <a:srgbClr val="000000"/>
                </a:solidFill>
                <a:latin typeface="Times New Roman"/>
                <a:ea typeface="Times New Roman"/>
                <a:cs typeface="Times New Roman"/>
                <a:sym typeface="Times New Roman"/>
              </a:rPr>
              <a:t>95% Confidence Interval : 7645.506  24845.597</a:t>
            </a:r>
          </a:p>
          <a:p>
            <a:pPr algn="l">
              <a:lnSpc>
                <a:spcPts val="2879"/>
              </a:lnSpc>
              <a:spcBef>
                <a:spcPct val="0"/>
              </a:spcBef>
            </a:pPr>
            <a:r>
              <a:rPr lang="en-US" sz="2400" spc="48">
                <a:solidFill>
                  <a:srgbClr val="000000"/>
                </a:solidFill>
                <a:latin typeface="Times New Roman"/>
                <a:ea typeface="Times New Roman"/>
                <a:cs typeface="Times New Roman"/>
                <a:sym typeface="Times New Roman"/>
              </a:rPr>
              <a:t>Sample Estimates: mean difference = 16245.55</a:t>
            </a:r>
          </a:p>
        </p:txBody>
      </p:sp>
      <p:sp>
        <p:nvSpPr>
          <p:cNvPr id="13" name="AutoShape 13"/>
          <p:cNvSpPr/>
          <p:nvPr/>
        </p:nvSpPr>
        <p:spPr>
          <a:xfrm>
            <a:off x="1028700" y="6535727"/>
            <a:ext cx="16230600" cy="2391147"/>
          </a:xfrm>
          <a:prstGeom prst="rect">
            <a:avLst/>
          </a:prstGeom>
          <a:solidFill>
            <a:srgbClr val="C6E284"/>
          </a:solidFill>
        </p:spPr>
      </p:sp>
      <p:sp>
        <p:nvSpPr>
          <p:cNvPr id="14" name="TextBox 14"/>
          <p:cNvSpPr txBox="1"/>
          <p:nvPr/>
        </p:nvSpPr>
        <p:spPr>
          <a:xfrm>
            <a:off x="1217995" y="6659925"/>
            <a:ext cx="15568068" cy="2219325"/>
          </a:xfrm>
          <a:prstGeom prst="rect">
            <a:avLst/>
          </a:prstGeom>
        </p:spPr>
        <p:txBody>
          <a:bodyPr lIns="0" tIns="0" rIns="0" bIns="0" rtlCol="0" anchor="t">
            <a:spAutoFit/>
          </a:bodyPr>
          <a:lstStyle/>
          <a:p>
            <a:pPr algn="just">
              <a:lnSpc>
                <a:spcPts val="2879"/>
              </a:lnSpc>
              <a:spcBef>
                <a:spcPct val="0"/>
              </a:spcBef>
            </a:pPr>
            <a:r>
              <a:rPr lang="en-US" sz="2400" spc="48">
                <a:solidFill>
                  <a:srgbClr val="000000"/>
                </a:solidFill>
                <a:latin typeface="Times New Roman"/>
                <a:ea typeface="Times New Roman"/>
                <a:cs typeface="Times New Roman"/>
                <a:sym typeface="Times New Roman"/>
              </a:rPr>
              <a:t>The p-value (&lt; 0.001) indicates a statistically significant difference in dropout counts between boys and girls. On an average, boys have 16,246 more dropouts than girls across the observations.</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Also, T is coming out to be 3.7227 and Tcrit=1.970</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Hence reject the null hypothesis.</a:t>
            </a:r>
          </a:p>
          <a:p>
            <a:pPr algn="just">
              <a:lnSpc>
                <a:spcPts val="2879"/>
              </a:lnSpc>
              <a:spcBef>
                <a:spcPct val="0"/>
              </a:spcBef>
            </a:pPr>
            <a:r>
              <a:rPr lang="en-US" sz="2400" spc="48">
                <a:solidFill>
                  <a:srgbClr val="000000"/>
                </a:solidFill>
                <a:latin typeface="Times New Roman"/>
                <a:ea typeface="Times New Roman"/>
                <a:cs typeface="Times New Roman"/>
                <a:sym typeface="Times New Roman"/>
              </a:rPr>
              <a:t>There is strong statistical evidence that the dropout counts of boys and girls are not equal — the difference is statistically significant.</a:t>
            </a:r>
          </a:p>
        </p:txBody>
      </p:sp>
      <p:sp>
        <p:nvSpPr>
          <p:cNvPr id="15" name="Freeform 15"/>
          <p:cNvSpPr/>
          <p:nvPr/>
        </p:nvSpPr>
        <p:spPr>
          <a:xfrm>
            <a:off x="6115669" y="9157421"/>
            <a:ext cx="3028331" cy="3997797"/>
          </a:xfrm>
          <a:custGeom>
            <a:avLst/>
            <a:gdLst/>
            <a:ahLst/>
            <a:cxnLst/>
            <a:rect l="l" t="t" r="r" b="b"/>
            <a:pathLst>
              <a:path w="3028331" h="3997797">
                <a:moveTo>
                  <a:pt x="0" y="0"/>
                </a:moveTo>
                <a:lnTo>
                  <a:pt x="3028331" y="0"/>
                </a:lnTo>
                <a:lnTo>
                  <a:pt x="3028331" y="3997797"/>
                </a:lnTo>
                <a:lnTo>
                  <a:pt x="0" y="399779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98524" y="1220450"/>
            <a:ext cx="8264053" cy="4152687"/>
          </a:xfrm>
          <a:custGeom>
            <a:avLst/>
            <a:gdLst/>
            <a:ahLst/>
            <a:cxnLst/>
            <a:rect l="l" t="t" r="r" b="b"/>
            <a:pathLst>
              <a:path w="8264053" h="4152687">
                <a:moveTo>
                  <a:pt x="0" y="0"/>
                </a:moveTo>
                <a:lnTo>
                  <a:pt x="8264053" y="0"/>
                </a:lnTo>
                <a:lnTo>
                  <a:pt x="8264053" y="4152686"/>
                </a:lnTo>
                <a:lnTo>
                  <a:pt x="0" y="4152686"/>
                </a:lnTo>
                <a:lnTo>
                  <a:pt x="0" y="0"/>
                </a:lnTo>
                <a:close/>
              </a:path>
            </a:pathLst>
          </a:custGeom>
          <a:blipFill>
            <a:blip r:embed="rId2"/>
            <a:stretch>
              <a:fillRect/>
            </a:stretch>
          </a:blipFill>
        </p:spPr>
      </p:sp>
      <p:sp>
        <p:nvSpPr>
          <p:cNvPr id="3" name="Freeform 3"/>
          <p:cNvSpPr/>
          <p:nvPr/>
        </p:nvSpPr>
        <p:spPr>
          <a:xfrm>
            <a:off x="1098524" y="5630311"/>
            <a:ext cx="8264053" cy="4152687"/>
          </a:xfrm>
          <a:custGeom>
            <a:avLst/>
            <a:gdLst/>
            <a:ahLst/>
            <a:cxnLst/>
            <a:rect l="l" t="t" r="r" b="b"/>
            <a:pathLst>
              <a:path w="8264053" h="4152687">
                <a:moveTo>
                  <a:pt x="0" y="0"/>
                </a:moveTo>
                <a:lnTo>
                  <a:pt x="8264053" y="0"/>
                </a:lnTo>
                <a:lnTo>
                  <a:pt x="8264053" y="4152687"/>
                </a:lnTo>
                <a:lnTo>
                  <a:pt x="0" y="4152687"/>
                </a:lnTo>
                <a:lnTo>
                  <a:pt x="0" y="0"/>
                </a:lnTo>
                <a:close/>
              </a:path>
            </a:pathLst>
          </a:custGeom>
          <a:blipFill>
            <a:blip r:embed="rId3"/>
            <a:stretch>
              <a:fillRect/>
            </a:stretch>
          </a:blipFill>
        </p:spPr>
      </p:sp>
      <p:sp>
        <p:nvSpPr>
          <p:cNvPr id="4" name="TextBox 4"/>
          <p:cNvSpPr txBox="1"/>
          <p:nvPr/>
        </p:nvSpPr>
        <p:spPr>
          <a:xfrm>
            <a:off x="1098524" y="601431"/>
            <a:ext cx="16388458" cy="363093"/>
          </a:xfrm>
          <a:prstGeom prst="rect">
            <a:avLst/>
          </a:prstGeom>
        </p:spPr>
        <p:txBody>
          <a:bodyPr lIns="0" tIns="0" rIns="0" bIns="0" rtlCol="0" anchor="t">
            <a:spAutoFit/>
          </a:bodyPr>
          <a:lstStyle/>
          <a:p>
            <a:pPr algn="ctr">
              <a:lnSpc>
                <a:spcPts val="2885"/>
              </a:lnSpc>
              <a:spcBef>
                <a:spcPct val="0"/>
              </a:spcBef>
            </a:pPr>
            <a:r>
              <a:rPr lang="en-US" sz="2599" spc="51">
                <a:solidFill>
                  <a:srgbClr val="000000"/>
                </a:solidFill>
                <a:latin typeface="Gagalin"/>
                <a:ea typeface="Gagalin"/>
                <a:cs typeface="Gagalin"/>
                <a:sym typeface="Gagalin"/>
              </a:rPr>
              <a:t>Now, let us look at some plots of dropout rates at different levels of Schools in India over the years:</a:t>
            </a:r>
          </a:p>
        </p:txBody>
      </p:sp>
      <p:sp>
        <p:nvSpPr>
          <p:cNvPr id="5" name="AutoShape 5"/>
          <p:cNvSpPr/>
          <p:nvPr/>
        </p:nvSpPr>
        <p:spPr>
          <a:xfrm>
            <a:off x="10003705" y="1404384"/>
            <a:ext cx="7524578" cy="976300"/>
          </a:xfrm>
          <a:prstGeom prst="rect">
            <a:avLst/>
          </a:prstGeom>
          <a:solidFill>
            <a:srgbClr val="FFFFFF"/>
          </a:solidFill>
        </p:spPr>
      </p:sp>
      <p:sp>
        <p:nvSpPr>
          <p:cNvPr id="6" name="TextBox 6"/>
          <p:cNvSpPr txBox="1"/>
          <p:nvPr/>
        </p:nvSpPr>
        <p:spPr>
          <a:xfrm>
            <a:off x="10102155" y="1466311"/>
            <a:ext cx="7384826" cy="833395"/>
          </a:xfrm>
          <a:prstGeom prst="rect">
            <a:avLst/>
          </a:prstGeom>
        </p:spPr>
        <p:txBody>
          <a:bodyPr lIns="0" tIns="0" rIns="0" bIns="0" rtlCol="0" anchor="t">
            <a:spAutoFit/>
          </a:bodyPr>
          <a:lstStyle/>
          <a:p>
            <a:pPr algn="just">
              <a:lnSpc>
                <a:spcPts val="3233"/>
              </a:lnSpc>
              <a:spcBef>
                <a:spcPct val="0"/>
              </a:spcBef>
            </a:pPr>
            <a:r>
              <a:rPr lang="en-US" sz="2912" spc="58">
                <a:solidFill>
                  <a:srgbClr val="000000"/>
                </a:solidFill>
                <a:latin typeface="Gagalin"/>
                <a:ea typeface="Gagalin"/>
                <a:cs typeface="Gagalin"/>
                <a:sym typeface="Gagalin"/>
              </a:rPr>
              <a:t>Figure 3.1: Time series plot of Primary Dropouts in India over the years</a:t>
            </a:r>
          </a:p>
        </p:txBody>
      </p:sp>
      <p:sp>
        <p:nvSpPr>
          <p:cNvPr id="7" name="AutoShape 7"/>
          <p:cNvSpPr/>
          <p:nvPr/>
        </p:nvSpPr>
        <p:spPr>
          <a:xfrm>
            <a:off x="10032280" y="2686714"/>
            <a:ext cx="7524578" cy="2532986"/>
          </a:xfrm>
          <a:prstGeom prst="rect">
            <a:avLst/>
          </a:prstGeom>
          <a:solidFill>
            <a:srgbClr val="FDBF8F"/>
          </a:solidFill>
        </p:spPr>
      </p:sp>
      <p:sp>
        <p:nvSpPr>
          <p:cNvPr id="8" name="TextBox 8"/>
          <p:cNvSpPr txBox="1"/>
          <p:nvPr/>
        </p:nvSpPr>
        <p:spPr>
          <a:xfrm>
            <a:off x="10291450" y="2753868"/>
            <a:ext cx="7236832" cy="2389632"/>
          </a:xfrm>
          <a:prstGeom prst="rect">
            <a:avLst/>
          </a:prstGeom>
        </p:spPr>
        <p:txBody>
          <a:bodyPr lIns="0" tIns="0" rIns="0" bIns="0" rtlCol="0" anchor="t">
            <a:spAutoFit/>
          </a:bodyPr>
          <a:lstStyle/>
          <a:p>
            <a:pPr algn="just">
              <a:lnSpc>
                <a:spcPts val="2664"/>
              </a:lnSpc>
              <a:spcBef>
                <a:spcPct val="0"/>
              </a:spcBef>
            </a:pPr>
            <a:r>
              <a:rPr lang="en-US" sz="2400" spc="48">
                <a:solidFill>
                  <a:srgbClr val="000000"/>
                </a:solidFill>
                <a:latin typeface="Times New Roman"/>
                <a:ea typeface="Times New Roman"/>
                <a:cs typeface="Times New Roman"/>
                <a:sym typeface="Times New Roman"/>
              </a:rPr>
              <a:t>Comments on Figure 3.1:</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Dropout Rate was decreasing from 2018 to 2020.</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After 2020 dropout rates started increasing.</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After 2021 there is a huge increase in dropout rates which overcomes at 2023. This may be due to the COVID-19 Pandemic.</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Boys have higher dropout rates than of girls</a:t>
            </a:r>
          </a:p>
        </p:txBody>
      </p:sp>
      <p:sp>
        <p:nvSpPr>
          <p:cNvPr id="9" name="AutoShape 9"/>
          <p:cNvSpPr/>
          <p:nvPr/>
        </p:nvSpPr>
        <p:spPr>
          <a:xfrm>
            <a:off x="10060855" y="6079616"/>
            <a:ext cx="7524578" cy="1262020"/>
          </a:xfrm>
          <a:prstGeom prst="rect">
            <a:avLst/>
          </a:prstGeom>
          <a:solidFill>
            <a:srgbClr val="FFFFFF"/>
          </a:solidFill>
        </p:spPr>
      </p:sp>
      <p:sp>
        <p:nvSpPr>
          <p:cNvPr id="10" name="TextBox 10"/>
          <p:cNvSpPr txBox="1"/>
          <p:nvPr/>
        </p:nvSpPr>
        <p:spPr>
          <a:xfrm>
            <a:off x="10102155" y="6098666"/>
            <a:ext cx="7384826" cy="1242970"/>
          </a:xfrm>
          <a:prstGeom prst="rect">
            <a:avLst/>
          </a:prstGeom>
        </p:spPr>
        <p:txBody>
          <a:bodyPr lIns="0" tIns="0" rIns="0" bIns="0" rtlCol="0" anchor="t">
            <a:spAutoFit/>
          </a:bodyPr>
          <a:lstStyle/>
          <a:p>
            <a:pPr algn="just">
              <a:lnSpc>
                <a:spcPts val="3233"/>
              </a:lnSpc>
              <a:spcBef>
                <a:spcPct val="0"/>
              </a:spcBef>
            </a:pPr>
            <a:r>
              <a:rPr lang="en-US" sz="2912" spc="58">
                <a:solidFill>
                  <a:srgbClr val="000000"/>
                </a:solidFill>
                <a:latin typeface="Gagalin"/>
                <a:ea typeface="Gagalin"/>
                <a:cs typeface="Gagalin"/>
                <a:sym typeface="Gagalin"/>
              </a:rPr>
              <a:t>Figure 3.2: Time series plot of Upper Primary dropout rates in India over the years</a:t>
            </a:r>
          </a:p>
        </p:txBody>
      </p:sp>
      <p:sp>
        <p:nvSpPr>
          <p:cNvPr id="11" name="AutoShape 11"/>
          <p:cNvSpPr/>
          <p:nvPr/>
        </p:nvSpPr>
        <p:spPr>
          <a:xfrm>
            <a:off x="10079905" y="7646436"/>
            <a:ext cx="7524578" cy="1611864"/>
          </a:xfrm>
          <a:prstGeom prst="rect">
            <a:avLst/>
          </a:prstGeom>
          <a:solidFill>
            <a:srgbClr val="C6E284"/>
          </a:solidFill>
        </p:spPr>
      </p:sp>
      <p:sp>
        <p:nvSpPr>
          <p:cNvPr id="12" name="TextBox 12"/>
          <p:cNvSpPr txBox="1"/>
          <p:nvPr/>
        </p:nvSpPr>
        <p:spPr>
          <a:xfrm>
            <a:off x="10291450" y="7744161"/>
            <a:ext cx="7236832" cy="1389507"/>
          </a:xfrm>
          <a:prstGeom prst="rect">
            <a:avLst/>
          </a:prstGeom>
        </p:spPr>
        <p:txBody>
          <a:bodyPr lIns="0" tIns="0" rIns="0" bIns="0" rtlCol="0" anchor="t">
            <a:spAutoFit/>
          </a:bodyPr>
          <a:lstStyle/>
          <a:p>
            <a:pPr algn="just">
              <a:lnSpc>
                <a:spcPts val="2664"/>
              </a:lnSpc>
              <a:spcBef>
                <a:spcPct val="0"/>
              </a:spcBef>
            </a:pPr>
            <a:r>
              <a:rPr lang="en-US" sz="2400" spc="48">
                <a:solidFill>
                  <a:srgbClr val="000000"/>
                </a:solidFill>
                <a:latin typeface="Times New Roman"/>
                <a:ea typeface="Times New Roman"/>
                <a:cs typeface="Times New Roman"/>
                <a:sym typeface="Times New Roman"/>
              </a:rPr>
              <a:t>Comments on Figure 3.2:</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Almost similar Pattern with Primary dropouts.</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Girls have comparatively more dropouts than boys throughout every year.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029577">
            <a:off x="-6924757" y="-2168809"/>
            <a:ext cx="11022365" cy="10127047"/>
          </a:xfrm>
          <a:custGeom>
            <a:avLst/>
            <a:gdLst/>
            <a:ahLst/>
            <a:cxnLst/>
            <a:rect l="l" t="t" r="r" b="b"/>
            <a:pathLst>
              <a:path w="11022365" h="10127047">
                <a:moveTo>
                  <a:pt x="0" y="0"/>
                </a:moveTo>
                <a:lnTo>
                  <a:pt x="11022365" y="0"/>
                </a:lnTo>
                <a:lnTo>
                  <a:pt x="11022365" y="10127047"/>
                </a:lnTo>
                <a:lnTo>
                  <a:pt x="0" y="1012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6393">
            <a:off x="-873500" y="52865"/>
            <a:ext cx="3220996" cy="4528641"/>
          </a:xfrm>
          <a:custGeom>
            <a:avLst/>
            <a:gdLst/>
            <a:ahLst/>
            <a:cxnLst/>
            <a:rect l="l" t="t" r="r" b="b"/>
            <a:pathLst>
              <a:path w="3220996" h="4528641">
                <a:moveTo>
                  <a:pt x="0" y="0"/>
                </a:moveTo>
                <a:lnTo>
                  <a:pt x="3220996" y="0"/>
                </a:lnTo>
                <a:lnTo>
                  <a:pt x="3220996" y="4528642"/>
                </a:lnTo>
                <a:lnTo>
                  <a:pt x="0" y="4528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029577">
            <a:off x="11748117" y="3238424"/>
            <a:ext cx="11022365" cy="10127047"/>
          </a:xfrm>
          <a:custGeom>
            <a:avLst/>
            <a:gdLst/>
            <a:ahLst/>
            <a:cxnLst/>
            <a:rect l="l" t="t" r="r" b="b"/>
            <a:pathLst>
              <a:path w="11022365" h="10127047">
                <a:moveTo>
                  <a:pt x="0" y="0"/>
                </a:moveTo>
                <a:lnTo>
                  <a:pt x="11022366" y="0"/>
                </a:lnTo>
                <a:lnTo>
                  <a:pt x="11022366" y="10127047"/>
                </a:lnTo>
                <a:lnTo>
                  <a:pt x="0" y="101270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29329">
            <a:off x="14053429" y="4062704"/>
            <a:ext cx="3339221" cy="2768518"/>
          </a:xfrm>
          <a:custGeom>
            <a:avLst/>
            <a:gdLst/>
            <a:ahLst/>
            <a:cxnLst/>
            <a:rect l="l" t="t" r="r" b="b"/>
            <a:pathLst>
              <a:path w="3339221" h="2768518">
                <a:moveTo>
                  <a:pt x="0" y="0"/>
                </a:moveTo>
                <a:lnTo>
                  <a:pt x="3339221" y="0"/>
                </a:lnTo>
                <a:lnTo>
                  <a:pt x="3339221" y="2768518"/>
                </a:lnTo>
                <a:lnTo>
                  <a:pt x="0" y="27685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262377" y="1377999"/>
            <a:ext cx="11604124" cy="5831072"/>
          </a:xfrm>
          <a:custGeom>
            <a:avLst/>
            <a:gdLst/>
            <a:ahLst/>
            <a:cxnLst/>
            <a:rect l="l" t="t" r="r" b="b"/>
            <a:pathLst>
              <a:path w="11604124" h="5831072">
                <a:moveTo>
                  <a:pt x="0" y="0"/>
                </a:moveTo>
                <a:lnTo>
                  <a:pt x="11604125" y="0"/>
                </a:lnTo>
                <a:lnTo>
                  <a:pt x="11604125" y="5831073"/>
                </a:lnTo>
                <a:lnTo>
                  <a:pt x="0" y="5831073"/>
                </a:lnTo>
                <a:lnTo>
                  <a:pt x="0" y="0"/>
                </a:lnTo>
                <a:close/>
              </a:path>
            </a:pathLst>
          </a:custGeom>
          <a:blipFill>
            <a:blip r:embed="rId10"/>
            <a:stretch>
              <a:fillRect/>
            </a:stretch>
          </a:blipFill>
        </p:spPr>
      </p:sp>
      <p:sp>
        <p:nvSpPr>
          <p:cNvPr id="7" name="Freeform 7"/>
          <p:cNvSpPr/>
          <p:nvPr/>
        </p:nvSpPr>
        <p:spPr>
          <a:xfrm rot="-2587286">
            <a:off x="14791730" y="7711224"/>
            <a:ext cx="3418953" cy="3094153"/>
          </a:xfrm>
          <a:custGeom>
            <a:avLst/>
            <a:gdLst/>
            <a:ahLst/>
            <a:cxnLst/>
            <a:rect l="l" t="t" r="r" b="b"/>
            <a:pathLst>
              <a:path w="3418953" h="3094153">
                <a:moveTo>
                  <a:pt x="0" y="0"/>
                </a:moveTo>
                <a:lnTo>
                  <a:pt x="3418953" y="0"/>
                </a:lnTo>
                <a:lnTo>
                  <a:pt x="3418953" y="3094152"/>
                </a:lnTo>
                <a:lnTo>
                  <a:pt x="0" y="309415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AutoShape 8"/>
          <p:cNvSpPr/>
          <p:nvPr/>
        </p:nvSpPr>
        <p:spPr>
          <a:xfrm>
            <a:off x="3262377" y="7321172"/>
            <a:ext cx="11604124" cy="2504331"/>
          </a:xfrm>
          <a:prstGeom prst="rect">
            <a:avLst/>
          </a:prstGeom>
          <a:solidFill>
            <a:srgbClr val="FDBF8F"/>
          </a:solidFill>
        </p:spPr>
      </p:sp>
      <p:sp>
        <p:nvSpPr>
          <p:cNvPr id="9" name="TextBox 9"/>
          <p:cNvSpPr txBox="1"/>
          <p:nvPr/>
        </p:nvSpPr>
        <p:spPr>
          <a:xfrm>
            <a:off x="3262377" y="7406897"/>
            <a:ext cx="11604124" cy="2229993"/>
          </a:xfrm>
          <a:prstGeom prst="rect">
            <a:avLst/>
          </a:prstGeom>
        </p:spPr>
        <p:txBody>
          <a:bodyPr lIns="0" tIns="0" rIns="0" bIns="0" rtlCol="0" anchor="t">
            <a:spAutoFit/>
          </a:bodyPr>
          <a:lstStyle/>
          <a:p>
            <a:pPr algn="just">
              <a:lnSpc>
                <a:spcPts val="2885"/>
              </a:lnSpc>
              <a:spcBef>
                <a:spcPct val="0"/>
              </a:spcBef>
            </a:pPr>
            <a:r>
              <a:rPr lang="en-US" sz="2599" spc="51">
                <a:solidFill>
                  <a:srgbClr val="000000"/>
                </a:solidFill>
                <a:latin typeface="Times New Roman"/>
                <a:ea typeface="Times New Roman"/>
                <a:cs typeface="Times New Roman"/>
                <a:sym typeface="Times New Roman"/>
              </a:rPr>
              <a:t>Comments on Figure 3.3:</a:t>
            </a:r>
          </a:p>
          <a:p>
            <a:pPr algn="just">
              <a:lnSpc>
                <a:spcPts val="2885"/>
              </a:lnSpc>
              <a:spcBef>
                <a:spcPct val="0"/>
              </a:spcBef>
            </a:pPr>
            <a:r>
              <a:rPr lang="en-US" sz="2599" spc="51">
                <a:solidFill>
                  <a:srgbClr val="000000"/>
                </a:solidFill>
                <a:latin typeface="Times New Roman"/>
                <a:ea typeface="Times New Roman"/>
                <a:cs typeface="Times New Roman"/>
                <a:sym typeface="Times New Roman"/>
              </a:rPr>
              <a:t>· Dropout rates are comparatively higher than Primary or Upper Primary level.</a:t>
            </a:r>
          </a:p>
          <a:p>
            <a:pPr algn="just">
              <a:lnSpc>
                <a:spcPts val="2885"/>
              </a:lnSpc>
              <a:spcBef>
                <a:spcPct val="0"/>
              </a:spcBef>
            </a:pPr>
            <a:r>
              <a:rPr lang="en-US" sz="2599" spc="51">
                <a:solidFill>
                  <a:srgbClr val="000000"/>
                </a:solidFill>
                <a:latin typeface="Times New Roman"/>
                <a:ea typeface="Times New Roman"/>
                <a:cs typeface="Times New Roman"/>
                <a:sym typeface="Times New Roman"/>
              </a:rPr>
              <a:t>· Boys have higher dropout rates than girls throughout the whole time period.</a:t>
            </a:r>
          </a:p>
          <a:p>
            <a:pPr algn="just">
              <a:lnSpc>
                <a:spcPts val="2885"/>
              </a:lnSpc>
              <a:spcBef>
                <a:spcPct val="0"/>
              </a:spcBef>
            </a:pPr>
            <a:r>
              <a:rPr lang="en-US" sz="2599" spc="51">
                <a:solidFill>
                  <a:srgbClr val="000000"/>
                </a:solidFill>
                <a:latin typeface="Times New Roman"/>
                <a:ea typeface="Times New Roman"/>
                <a:cs typeface="Times New Roman"/>
                <a:sym typeface="Times New Roman"/>
              </a:rPr>
              <a:t>· Dropout rate for both boys and girls was decreasing from 2018 to 2021</a:t>
            </a:r>
          </a:p>
          <a:p>
            <a:pPr algn="just">
              <a:lnSpc>
                <a:spcPts val="2885"/>
              </a:lnSpc>
              <a:spcBef>
                <a:spcPct val="0"/>
              </a:spcBef>
            </a:pPr>
            <a:r>
              <a:rPr lang="en-US" sz="2599" spc="51">
                <a:solidFill>
                  <a:srgbClr val="000000"/>
                </a:solidFill>
                <a:latin typeface="Times New Roman"/>
                <a:ea typeface="Times New Roman"/>
                <a:cs typeface="Times New Roman"/>
                <a:sym typeface="Times New Roman"/>
              </a:rPr>
              <a:t>· Started increasing after 2021</a:t>
            </a:r>
          </a:p>
          <a:p>
            <a:pPr algn="just">
              <a:lnSpc>
                <a:spcPts val="2885"/>
              </a:lnSpc>
              <a:spcBef>
                <a:spcPct val="0"/>
              </a:spcBef>
            </a:pPr>
            <a:r>
              <a:rPr lang="en-US" sz="2599" spc="51">
                <a:solidFill>
                  <a:srgbClr val="000000"/>
                </a:solidFill>
                <a:latin typeface="Times New Roman"/>
                <a:ea typeface="Times New Roman"/>
                <a:cs typeface="Times New Roman"/>
                <a:sym typeface="Times New Roman"/>
              </a:rPr>
              <a:t>· Again started stabilizing after 2022.</a:t>
            </a:r>
          </a:p>
        </p:txBody>
      </p:sp>
      <p:sp>
        <p:nvSpPr>
          <p:cNvPr id="10" name="AutoShape 10"/>
          <p:cNvSpPr/>
          <p:nvPr/>
        </p:nvSpPr>
        <p:spPr>
          <a:xfrm>
            <a:off x="2088468" y="585830"/>
            <a:ext cx="13951943" cy="442870"/>
          </a:xfrm>
          <a:prstGeom prst="rect">
            <a:avLst/>
          </a:prstGeom>
          <a:solidFill>
            <a:srgbClr val="FFFFFF"/>
          </a:solidFill>
        </p:spPr>
      </p:sp>
      <p:sp>
        <p:nvSpPr>
          <p:cNvPr id="11" name="TextBox 11"/>
          <p:cNvSpPr txBox="1"/>
          <p:nvPr/>
        </p:nvSpPr>
        <p:spPr>
          <a:xfrm>
            <a:off x="2088468" y="604880"/>
            <a:ext cx="13951943" cy="423820"/>
          </a:xfrm>
          <a:prstGeom prst="rect">
            <a:avLst/>
          </a:prstGeom>
        </p:spPr>
        <p:txBody>
          <a:bodyPr lIns="0" tIns="0" rIns="0" bIns="0" rtlCol="0" anchor="t">
            <a:spAutoFit/>
          </a:bodyPr>
          <a:lstStyle/>
          <a:p>
            <a:pPr algn="ctr">
              <a:lnSpc>
                <a:spcPts val="3233"/>
              </a:lnSpc>
              <a:spcBef>
                <a:spcPct val="0"/>
              </a:spcBef>
            </a:pPr>
            <a:r>
              <a:rPr lang="en-US" sz="2912" spc="58">
                <a:solidFill>
                  <a:srgbClr val="000000"/>
                </a:solidFill>
                <a:latin typeface="Gagalin"/>
                <a:ea typeface="Gagalin"/>
                <a:cs typeface="Gagalin"/>
                <a:sym typeface="Gagalin"/>
              </a:rPr>
              <a:t>Figure 3.3: Time series plot of Secondary dropout rates in India over the years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57225" y="895350"/>
            <a:ext cx="11301259" cy="5678883"/>
          </a:xfrm>
          <a:custGeom>
            <a:avLst/>
            <a:gdLst/>
            <a:ahLst/>
            <a:cxnLst/>
            <a:rect l="l" t="t" r="r" b="b"/>
            <a:pathLst>
              <a:path w="11301259" h="5678883">
                <a:moveTo>
                  <a:pt x="0" y="0"/>
                </a:moveTo>
                <a:lnTo>
                  <a:pt x="11301259" y="0"/>
                </a:lnTo>
                <a:lnTo>
                  <a:pt x="11301259" y="5678883"/>
                </a:lnTo>
                <a:lnTo>
                  <a:pt x="0" y="5678883"/>
                </a:lnTo>
                <a:lnTo>
                  <a:pt x="0" y="0"/>
                </a:lnTo>
                <a:close/>
              </a:path>
            </a:pathLst>
          </a:custGeom>
          <a:blipFill>
            <a:blip r:embed="rId2"/>
            <a:stretch>
              <a:fillRect/>
            </a:stretch>
          </a:blipFill>
        </p:spPr>
      </p:sp>
      <p:sp>
        <p:nvSpPr>
          <p:cNvPr id="3" name="AutoShape 3"/>
          <p:cNvSpPr/>
          <p:nvPr/>
        </p:nvSpPr>
        <p:spPr>
          <a:xfrm>
            <a:off x="657225" y="6688533"/>
            <a:ext cx="12552433" cy="3446067"/>
          </a:xfrm>
          <a:prstGeom prst="rect">
            <a:avLst/>
          </a:prstGeom>
          <a:solidFill>
            <a:srgbClr val="D8D2FA"/>
          </a:solidFill>
        </p:spPr>
      </p:sp>
      <p:sp>
        <p:nvSpPr>
          <p:cNvPr id="4" name="Freeform 4"/>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2475478" y="2725293"/>
            <a:ext cx="5417399" cy="7409307"/>
          </a:xfrm>
          <a:prstGeom prst="rect">
            <a:avLst/>
          </a:prstGeom>
          <a:solidFill>
            <a:srgbClr val="D8D2FA"/>
          </a:solidFill>
        </p:spPr>
      </p:sp>
      <p:sp>
        <p:nvSpPr>
          <p:cNvPr id="7" name="TextBox 7"/>
          <p:cNvSpPr txBox="1"/>
          <p:nvPr/>
        </p:nvSpPr>
        <p:spPr>
          <a:xfrm>
            <a:off x="407014" y="6401372"/>
            <a:ext cx="17335125" cy="3723132"/>
          </a:xfrm>
          <a:prstGeom prst="rect">
            <a:avLst/>
          </a:prstGeom>
        </p:spPr>
        <p:txBody>
          <a:bodyPr lIns="0" tIns="0" rIns="0" bIns="0" rtlCol="0" anchor="t">
            <a:spAutoFit/>
          </a:bodyPr>
          <a:lstStyle/>
          <a:p>
            <a:pPr algn="just">
              <a:lnSpc>
                <a:spcPts val="2664"/>
              </a:lnSpc>
            </a:pPr>
            <a:endParaRP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The central line (median) remains quite close to 0 across the years, suggesting that while the gap favours boys dropping out more, the magnitude of the gap has not changed drastically over time.</a:t>
            </a: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All years show several positive outliers, which point to states or regions where boys dropped out at much higher rates than girls.</a:t>
            </a: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A few negative outliers, especially in 2022, indicate some instances where girls' dropout rates exceeded those of boys.</a:t>
            </a: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2018 and 2023 show wider interquartile ranges (IQRs), suggesting greater variation in gender gaps across states in those years.</a:t>
            </a: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The spread is relatively consistent in the middle years (2019–2021), indicating more uniformity during that period.</a:t>
            </a: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Despite the pandemic, the gender gap did not significantly widen or narrow, implying that both genders were similarly affected at the primary level in terms of dropout behaviour.</a:t>
            </a:r>
          </a:p>
        </p:txBody>
      </p:sp>
      <p:sp>
        <p:nvSpPr>
          <p:cNvPr id="8" name="TextBox 8"/>
          <p:cNvSpPr txBox="1"/>
          <p:nvPr/>
        </p:nvSpPr>
        <p:spPr>
          <a:xfrm>
            <a:off x="12588117" y="3078289"/>
            <a:ext cx="5154022" cy="2723007"/>
          </a:xfrm>
          <a:prstGeom prst="rect">
            <a:avLst/>
          </a:prstGeom>
        </p:spPr>
        <p:txBody>
          <a:bodyPr lIns="0" tIns="0" rIns="0" bIns="0" rtlCol="0" anchor="t">
            <a:spAutoFit/>
          </a:bodyPr>
          <a:lstStyle/>
          <a:p>
            <a:pPr algn="just">
              <a:lnSpc>
                <a:spcPts val="2664"/>
              </a:lnSpc>
              <a:spcBef>
                <a:spcPct val="0"/>
              </a:spcBef>
            </a:pPr>
            <a:r>
              <a:rPr lang="en-US" sz="2400" spc="48">
                <a:solidFill>
                  <a:srgbClr val="000000"/>
                </a:solidFill>
                <a:latin typeface="Times New Roman"/>
                <a:ea typeface="Times New Roman"/>
                <a:cs typeface="Times New Roman"/>
                <a:sym typeface="Times New Roman"/>
              </a:rPr>
              <a:t>Comments on Figure 3.4:</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marL="518160" lvl="1" indent="-259080" algn="just">
              <a:lnSpc>
                <a:spcPts val="2664"/>
              </a:lnSpc>
              <a:buFont typeface="Arial"/>
              <a:buChar char="•"/>
            </a:pPr>
            <a:r>
              <a:rPr lang="en-US" sz="2400" spc="48">
                <a:solidFill>
                  <a:srgbClr val="000000"/>
                </a:solidFill>
                <a:latin typeface="Times New Roman"/>
                <a:ea typeface="Times New Roman"/>
                <a:cs typeface="Times New Roman"/>
                <a:sym typeface="Times New Roman"/>
              </a:rPr>
              <a:t>In every year from 2018 to 2023, the median dropout gap is slightly positive, indicating that boys consistently had marginally higher dropout rates than girls at the primary level.</a:t>
            </a:r>
          </a:p>
        </p:txBody>
      </p:sp>
      <p:sp>
        <p:nvSpPr>
          <p:cNvPr id="9" name="AutoShape 9"/>
          <p:cNvSpPr/>
          <p:nvPr/>
        </p:nvSpPr>
        <p:spPr>
          <a:xfrm>
            <a:off x="12475478" y="1120373"/>
            <a:ext cx="5417399" cy="1262020"/>
          </a:xfrm>
          <a:prstGeom prst="rect">
            <a:avLst/>
          </a:prstGeom>
          <a:solidFill>
            <a:srgbClr val="FDBF8F"/>
          </a:solidFill>
        </p:spPr>
      </p:sp>
      <p:sp>
        <p:nvSpPr>
          <p:cNvPr id="10" name="TextBox 10"/>
          <p:cNvSpPr txBox="1"/>
          <p:nvPr/>
        </p:nvSpPr>
        <p:spPr>
          <a:xfrm>
            <a:off x="12588117" y="1139423"/>
            <a:ext cx="5154022" cy="1242970"/>
          </a:xfrm>
          <a:prstGeom prst="rect">
            <a:avLst/>
          </a:prstGeom>
        </p:spPr>
        <p:txBody>
          <a:bodyPr lIns="0" tIns="0" rIns="0" bIns="0" rtlCol="0" anchor="t">
            <a:spAutoFit/>
          </a:bodyPr>
          <a:lstStyle/>
          <a:p>
            <a:pPr algn="just">
              <a:lnSpc>
                <a:spcPts val="3233"/>
              </a:lnSpc>
              <a:spcBef>
                <a:spcPct val="0"/>
              </a:spcBef>
            </a:pPr>
            <a:r>
              <a:rPr lang="en-US" sz="2912" spc="58">
                <a:solidFill>
                  <a:srgbClr val="000000"/>
                </a:solidFill>
                <a:latin typeface="Gagalin"/>
                <a:ea typeface="Gagalin"/>
                <a:cs typeface="Gagalin"/>
                <a:sym typeface="Gagalin"/>
              </a:rPr>
              <a:t>Figure 3.4: Boxplot of Gender gaps(boys-girls) in Primary Dropout rates</a:t>
            </a:r>
          </a:p>
        </p:txBody>
      </p:sp>
      <p:sp>
        <p:nvSpPr>
          <p:cNvPr id="11" name="TextBox 11"/>
          <p:cNvSpPr txBox="1"/>
          <p:nvPr/>
        </p:nvSpPr>
        <p:spPr>
          <a:xfrm>
            <a:off x="676275" y="357230"/>
            <a:ext cx="12187933" cy="423820"/>
          </a:xfrm>
          <a:prstGeom prst="rect">
            <a:avLst/>
          </a:prstGeom>
        </p:spPr>
        <p:txBody>
          <a:bodyPr lIns="0" tIns="0" rIns="0" bIns="0" rtlCol="0" anchor="t">
            <a:spAutoFit/>
          </a:bodyPr>
          <a:lstStyle/>
          <a:p>
            <a:pPr algn="ctr">
              <a:lnSpc>
                <a:spcPts val="3233"/>
              </a:lnSpc>
              <a:spcBef>
                <a:spcPct val="0"/>
              </a:spcBef>
            </a:pPr>
            <a:r>
              <a:rPr lang="en-US" sz="2912" spc="58">
                <a:solidFill>
                  <a:srgbClr val="000000"/>
                </a:solidFill>
                <a:latin typeface="Gagalin"/>
                <a:ea typeface="Gagalin"/>
                <a:cs typeface="Gagalin"/>
                <a:sym typeface="Gagalin"/>
              </a:rPr>
              <a:t>Now let us have a look on the plot of Gender Gaps at Primary Level: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710321" y="-739163"/>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364" y="75476"/>
            <a:ext cx="4321338" cy="3424660"/>
          </a:xfrm>
          <a:custGeom>
            <a:avLst/>
            <a:gdLst/>
            <a:ahLst/>
            <a:cxnLst/>
            <a:rect l="l" t="t" r="r" b="b"/>
            <a:pathLst>
              <a:path w="4321338" h="3424660">
                <a:moveTo>
                  <a:pt x="0" y="0"/>
                </a:moveTo>
                <a:lnTo>
                  <a:pt x="4321338" y="0"/>
                </a:lnTo>
                <a:lnTo>
                  <a:pt x="4321338" y="3424661"/>
                </a:lnTo>
                <a:lnTo>
                  <a:pt x="0" y="34246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697320" y="685800"/>
            <a:ext cx="14893360" cy="1838325"/>
          </a:xfrm>
          <a:prstGeom prst="rect">
            <a:avLst/>
          </a:prstGeom>
        </p:spPr>
        <p:txBody>
          <a:bodyPr lIns="0" tIns="0" rIns="0" bIns="0" rtlCol="0" anchor="t">
            <a:spAutoFit/>
          </a:bodyPr>
          <a:lstStyle/>
          <a:p>
            <a:pPr marL="0" lvl="0" indent="0" algn="ctr">
              <a:lnSpc>
                <a:spcPts val="7200"/>
              </a:lnSpc>
              <a:spcBef>
                <a:spcPct val="0"/>
              </a:spcBef>
            </a:pPr>
            <a:r>
              <a:rPr lang="en-US" sz="6000" spc="120">
                <a:solidFill>
                  <a:srgbClr val="000000"/>
                </a:solidFill>
                <a:latin typeface="Gagalin"/>
                <a:ea typeface="Gagalin"/>
                <a:cs typeface="Gagalin"/>
                <a:sym typeface="Gagalin"/>
              </a:rPr>
              <a:t>4. REGRESSION ANALYSIS OF STATE-WISE SCHOOL ENROLMENTS FOR THE YEAR 2023</a:t>
            </a:r>
          </a:p>
        </p:txBody>
      </p:sp>
      <p:sp>
        <p:nvSpPr>
          <p:cNvPr id="5" name="Freeform 5"/>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AutoShape 7"/>
          <p:cNvSpPr/>
          <p:nvPr/>
        </p:nvSpPr>
        <p:spPr>
          <a:xfrm>
            <a:off x="885172" y="2686050"/>
            <a:ext cx="16450328" cy="7096125"/>
          </a:xfrm>
          <a:prstGeom prst="rect">
            <a:avLst/>
          </a:prstGeom>
          <a:solidFill>
            <a:srgbClr val="FFFFFF"/>
          </a:solidFill>
        </p:spPr>
      </p:sp>
      <p:sp>
        <p:nvSpPr>
          <p:cNvPr id="8" name="TextBox 8"/>
          <p:cNvSpPr txBox="1"/>
          <p:nvPr/>
        </p:nvSpPr>
        <p:spPr>
          <a:xfrm>
            <a:off x="1028700" y="2915793"/>
            <a:ext cx="16230600" cy="6743128"/>
          </a:xfrm>
          <a:prstGeom prst="rect">
            <a:avLst/>
          </a:prstGeom>
        </p:spPr>
        <p:txBody>
          <a:bodyPr lIns="0" tIns="0" rIns="0" bIns="0" rtlCol="0" anchor="t">
            <a:spAutoFit/>
          </a:bodyPr>
          <a:lstStyle/>
          <a:p>
            <a:pPr algn="just">
              <a:lnSpc>
                <a:spcPts val="2774"/>
              </a:lnSpc>
              <a:spcBef>
                <a:spcPct val="0"/>
              </a:spcBef>
            </a:pPr>
            <a:r>
              <a:rPr lang="en-US" sz="2499" b="1" spc="49">
                <a:solidFill>
                  <a:srgbClr val="004AAD"/>
                </a:solidFill>
                <a:latin typeface="Times New Roman Bold"/>
                <a:ea typeface="Times New Roman Bold"/>
                <a:cs typeface="Times New Roman Bold"/>
                <a:sym typeface="Times New Roman Bold"/>
              </a:rPr>
              <a:t>To identify key factors influencing school enrolments across Indian states in 2023, a multiple linear regression was performed. </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Dependent variable : Total school enrolment per state</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Predictors:</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 Total population of the state (as a demographic indicator),</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 Unemployment rate (as a socio-economic measure),</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 Dropout rate at the secondary level (educational indicator),</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 Pupil-Teacher Ratio (PTR) at the secondary level (infrastructure-related factor).</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spc="48">
                <a:solidFill>
                  <a:srgbClr val="DD1F25"/>
                </a:solidFill>
                <a:latin typeface="Times New Roman"/>
                <a:ea typeface="Times New Roman"/>
                <a:cs typeface="Times New Roman"/>
                <a:sym typeface="Times New Roman"/>
              </a:rPr>
              <a:t>The regression model is specified as follows:</a:t>
            </a:r>
          </a:p>
          <a:p>
            <a:pPr algn="just">
              <a:lnSpc>
                <a:spcPts val="2664"/>
              </a:lnSpc>
              <a:spcBef>
                <a:spcPct val="0"/>
              </a:spcBef>
            </a:pPr>
            <a:r>
              <a:rPr lang="en-US" sz="2400" spc="48">
                <a:solidFill>
                  <a:srgbClr val="DD1F25"/>
                </a:solidFill>
                <a:latin typeface="Times New Roman"/>
                <a:ea typeface="Times New Roman"/>
                <a:cs typeface="Times New Roman"/>
                <a:sym typeface="Times New Roman"/>
              </a:rPr>
              <a:t>Yi = β0 + β1 Pi + β2Ui + β3Di + β4Ti + ε_i   ; i = 1 (1) n</a:t>
            </a:r>
          </a:p>
          <a:p>
            <a:pPr algn="just">
              <a:lnSpc>
                <a:spcPts val="2664"/>
              </a:lnSpc>
              <a:spcBef>
                <a:spcPct val="0"/>
              </a:spcBef>
            </a:pPr>
            <a:endParaRPr lang="en-US" sz="2400" spc="48">
              <a:solidFill>
                <a:srgbClr val="DD1F25"/>
              </a:solidFill>
              <a:latin typeface="Times New Roman"/>
              <a:ea typeface="Times New Roman"/>
              <a:cs typeface="Times New Roman"/>
              <a:sym typeface="Times New Roman"/>
            </a:endParaRP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Where,</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Yi : Total enrolments due to the ith State</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Pi : Total Population of the ith State  </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Ui : Unemployment rate of the ith State  </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Di : Dropout rate at secondary level of the ith State</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Ti : Pupil-Teacher Ratio at the secondary level of the ith State</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ε_i : Random error associated with Yi.</a:t>
            </a:r>
          </a:p>
          <a:p>
            <a:pPr algn="just">
              <a:lnSpc>
                <a:spcPts val="2664"/>
              </a:lnSpc>
              <a:spcBef>
                <a:spcPct val="0"/>
              </a:spcBef>
            </a:pPr>
            <a:r>
              <a:rPr lang="en-US" sz="2400" spc="48">
                <a:solidFill>
                  <a:srgbClr val="0097B2"/>
                </a:solidFill>
                <a:latin typeface="Times New Roman"/>
                <a:ea typeface="Times New Roman"/>
                <a:cs typeface="Times New Roman"/>
                <a:sym typeface="Times New Roman"/>
              </a:rPr>
              <a:t>ε_i ~ N (0,σ^2) , i = 1 (1) n , n=37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descr="Dynamic Scribble Shape"/>
          <p:cNvSpPr/>
          <p:nvPr/>
        </p:nvSpPr>
        <p:spPr>
          <a:xfrm rot="-2272947">
            <a:off x="13553100" y="-2371378"/>
            <a:ext cx="8106813" cy="8725533"/>
          </a:xfrm>
          <a:custGeom>
            <a:avLst/>
            <a:gdLst/>
            <a:ahLst/>
            <a:cxnLst/>
            <a:rect l="l" t="t" r="r" b="b"/>
            <a:pathLst>
              <a:path w="8106813" h="8725533">
                <a:moveTo>
                  <a:pt x="0" y="0"/>
                </a:moveTo>
                <a:lnTo>
                  <a:pt x="8106813" y="0"/>
                </a:lnTo>
                <a:lnTo>
                  <a:pt x="8106813" y="8725533"/>
                </a:lnTo>
                <a:lnTo>
                  <a:pt x="0" y="8725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Dynamic Cut-out Shape"/>
          <p:cNvSpPr/>
          <p:nvPr/>
        </p:nvSpPr>
        <p:spPr>
          <a:xfrm>
            <a:off x="15374744" y="7682326"/>
            <a:ext cx="3252480" cy="3151948"/>
          </a:xfrm>
          <a:custGeom>
            <a:avLst/>
            <a:gdLst/>
            <a:ahLst/>
            <a:cxnLst/>
            <a:rect l="l" t="t" r="r" b="b"/>
            <a:pathLst>
              <a:path w="3252480" h="3151948">
                <a:moveTo>
                  <a:pt x="0" y="0"/>
                </a:moveTo>
                <a:lnTo>
                  <a:pt x="3252479" y="0"/>
                </a:lnTo>
                <a:lnTo>
                  <a:pt x="3252479" y="3151948"/>
                </a:lnTo>
                <a:lnTo>
                  <a:pt x="0" y="3151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descr="Dynamic Cut-out Shape"/>
          <p:cNvSpPr/>
          <p:nvPr/>
        </p:nvSpPr>
        <p:spPr>
          <a:xfrm rot="3649572">
            <a:off x="-3765059" y="5277923"/>
            <a:ext cx="7530117" cy="6918465"/>
          </a:xfrm>
          <a:custGeom>
            <a:avLst/>
            <a:gdLst/>
            <a:ahLst/>
            <a:cxnLst/>
            <a:rect l="l" t="t" r="r" b="b"/>
            <a:pathLst>
              <a:path w="7530117" h="6918465">
                <a:moveTo>
                  <a:pt x="0" y="0"/>
                </a:moveTo>
                <a:lnTo>
                  <a:pt x="7530118" y="0"/>
                </a:lnTo>
                <a:lnTo>
                  <a:pt x="7530118" y="6918466"/>
                </a:lnTo>
                <a:lnTo>
                  <a:pt x="0" y="6918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descr="Magnifier Outline Illustration"/>
          <p:cNvSpPr/>
          <p:nvPr/>
        </p:nvSpPr>
        <p:spPr>
          <a:xfrm rot="1772112">
            <a:off x="-1176621" y="6761333"/>
            <a:ext cx="3375450" cy="4072941"/>
          </a:xfrm>
          <a:custGeom>
            <a:avLst/>
            <a:gdLst/>
            <a:ahLst/>
            <a:cxnLst/>
            <a:rect l="l" t="t" r="r" b="b"/>
            <a:pathLst>
              <a:path w="3375450" h="4072941">
                <a:moveTo>
                  <a:pt x="0" y="0"/>
                </a:moveTo>
                <a:lnTo>
                  <a:pt x="3375451" y="0"/>
                </a:lnTo>
                <a:lnTo>
                  <a:pt x="3375451" y="4072941"/>
                </a:lnTo>
                <a:lnTo>
                  <a:pt x="0" y="4072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AutoShape 6"/>
          <p:cNvSpPr/>
          <p:nvPr/>
        </p:nvSpPr>
        <p:spPr>
          <a:xfrm>
            <a:off x="5358840" y="1108553"/>
            <a:ext cx="11859377" cy="8069894"/>
          </a:xfrm>
          <a:prstGeom prst="rect">
            <a:avLst/>
          </a:prstGeom>
          <a:solidFill>
            <a:srgbClr val="FFFFFF"/>
          </a:solidFill>
        </p:spPr>
      </p:sp>
      <p:grpSp>
        <p:nvGrpSpPr>
          <p:cNvPr id="7" name="Group 7"/>
          <p:cNvGrpSpPr/>
          <p:nvPr/>
        </p:nvGrpSpPr>
        <p:grpSpPr>
          <a:xfrm>
            <a:off x="5607369" y="1365529"/>
            <a:ext cx="11362320" cy="7555943"/>
            <a:chOff x="0" y="0"/>
            <a:chExt cx="1222256" cy="812800"/>
          </a:xfrm>
        </p:grpSpPr>
        <p:sp>
          <p:nvSpPr>
            <p:cNvPr id="8" name="Freeform 8"/>
            <p:cNvSpPr/>
            <p:nvPr/>
          </p:nvSpPr>
          <p:spPr>
            <a:xfrm>
              <a:off x="0" y="0"/>
              <a:ext cx="1222256" cy="812800"/>
            </a:xfrm>
            <a:custGeom>
              <a:avLst/>
              <a:gdLst/>
              <a:ahLst/>
              <a:cxnLst/>
              <a:rect l="l" t="t" r="r" b="b"/>
              <a:pathLst>
                <a:path w="1222256" h="812800">
                  <a:moveTo>
                    <a:pt x="0" y="0"/>
                  </a:moveTo>
                  <a:lnTo>
                    <a:pt x="1222256" y="0"/>
                  </a:lnTo>
                  <a:lnTo>
                    <a:pt x="1222256" y="812800"/>
                  </a:lnTo>
                  <a:lnTo>
                    <a:pt x="0" y="812800"/>
                  </a:lnTo>
                  <a:close/>
                </a:path>
              </a:pathLst>
            </a:custGeom>
            <a:blipFill>
              <a:blip r:embed="rId10"/>
              <a:stretch>
                <a:fillRect l="-94" r="-94"/>
              </a:stretch>
            </a:blipFill>
          </p:spPr>
        </p:sp>
      </p:grpSp>
      <p:grpSp>
        <p:nvGrpSpPr>
          <p:cNvPr id="9" name="Group 9"/>
          <p:cNvGrpSpPr/>
          <p:nvPr/>
        </p:nvGrpSpPr>
        <p:grpSpPr>
          <a:xfrm>
            <a:off x="723248" y="3206625"/>
            <a:ext cx="6982269" cy="3873750"/>
            <a:chOff x="0" y="0"/>
            <a:chExt cx="9309692" cy="5165000"/>
          </a:xfrm>
        </p:grpSpPr>
        <p:sp>
          <p:nvSpPr>
            <p:cNvPr id="10" name="AutoShape 10"/>
            <p:cNvSpPr/>
            <p:nvPr/>
          </p:nvSpPr>
          <p:spPr>
            <a:xfrm>
              <a:off x="0" y="0"/>
              <a:ext cx="9309692" cy="5165000"/>
            </a:xfrm>
            <a:prstGeom prst="rect">
              <a:avLst/>
            </a:prstGeom>
            <a:solidFill>
              <a:srgbClr val="FFFFFF"/>
            </a:solidFill>
          </p:spPr>
        </p:sp>
        <p:sp>
          <p:nvSpPr>
            <p:cNvPr id="11" name="TextBox 11"/>
            <p:cNvSpPr txBox="1"/>
            <p:nvPr/>
          </p:nvSpPr>
          <p:spPr>
            <a:xfrm>
              <a:off x="524778" y="571116"/>
              <a:ext cx="8260135" cy="3159213"/>
            </a:xfrm>
            <a:prstGeom prst="rect">
              <a:avLst/>
            </a:prstGeom>
          </p:spPr>
          <p:txBody>
            <a:bodyPr lIns="0" tIns="0" rIns="0" bIns="0" rtlCol="0" anchor="t">
              <a:spAutoFit/>
            </a:bodyPr>
            <a:lstStyle/>
            <a:p>
              <a:pPr marL="0" lvl="0" indent="0" algn="ctr">
                <a:lnSpc>
                  <a:spcPts val="4631"/>
                </a:lnSpc>
              </a:pPr>
              <a:r>
                <a:rPr lang="en-US" sz="4172" spc="83">
                  <a:solidFill>
                    <a:srgbClr val="000000"/>
                  </a:solidFill>
                  <a:latin typeface="Gagalin"/>
                  <a:ea typeface="Gagalin"/>
                  <a:cs typeface="Gagalin"/>
                  <a:sym typeface="Gagalin"/>
                </a:rPr>
                <a:t>A STUDY ON ENROLMENTS IN SCHOOL EDUCATION SYSTEM OF INDIA OVER THE YEARS 2018 - 2023</a:t>
              </a:r>
            </a:p>
          </p:txBody>
        </p:sp>
        <p:sp>
          <p:nvSpPr>
            <p:cNvPr id="12" name="TextBox 12"/>
            <p:cNvSpPr txBox="1"/>
            <p:nvPr/>
          </p:nvSpPr>
          <p:spPr>
            <a:xfrm>
              <a:off x="524778" y="4065776"/>
              <a:ext cx="8260135" cy="556683"/>
            </a:xfrm>
            <a:prstGeom prst="rect">
              <a:avLst/>
            </a:prstGeom>
          </p:spPr>
          <p:txBody>
            <a:bodyPr lIns="0" tIns="0" rIns="0" bIns="0" rtlCol="0" anchor="t">
              <a:spAutoFit/>
            </a:bodyPr>
            <a:lstStyle/>
            <a:p>
              <a:pPr marL="0" lvl="0" indent="0" algn="ctr">
                <a:lnSpc>
                  <a:spcPts val="3500"/>
                </a:lnSpc>
              </a:pPr>
              <a:r>
                <a:rPr lang="en-US" sz="2500" spc="50">
                  <a:solidFill>
                    <a:srgbClr val="000000"/>
                  </a:solidFill>
                  <a:latin typeface="Gagalin"/>
                  <a:ea typeface="Gagalin"/>
                  <a:cs typeface="Gagalin"/>
                  <a:sym typeface="Gagalin"/>
                </a:rPr>
                <a:t>Unfolding India's Classrooms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293700"/>
          <a:ext cx="8482520" cy="7144323"/>
        </p:xfrm>
        <a:graphic>
          <a:graphicData uri="http://schemas.openxmlformats.org/drawingml/2006/table">
            <a:tbl>
              <a:tblPr/>
              <a:tblGrid>
                <a:gridCol w="2316259">
                  <a:extLst>
                    <a:ext uri="{9D8B030D-6E8A-4147-A177-3AD203B41FA5}">
                      <a16:colId xmlns:a16="http://schemas.microsoft.com/office/drawing/2014/main" val="20000"/>
                    </a:ext>
                  </a:extLst>
                </a:gridCol>
                <a:gridCol w="1462515">
                  <a:extLst>
                    <a:ext uri="{9D8B030D-6E8A-4147-A177-3AD203B41FA5}">
                      <a16:colId xmlns:a16="http://schemas.microsoft.com/office/drawing/2014/main" val="20001"/>
                    </a:ext>
                  </a:extLst>
                </a:gridCol>
                <a:gridCol w="1462515">
                  <a:extLst>
                    <a:ext uri="{9D8B030D-6E8A-4147-A177-3AD203B41FA5}">
                      <a16:colId xmlns:a16="http://schemas.microsoft.com/office/drawing/2014/main" val="20002"/>
                    </a:ext>
                  </a:extLst>
                </a:gridCol>
                <a:gridCol w="1462515">
                  <a:extLst>
                    <a:ext uri="{9D8B030D-6E8A-4147-A177-3AD203B41FA5}">
                      <a16:colId xmlns:a16="http://schemas.microsoft.com/office/drawing/2014/main" val="20003"/>
                    </a:ext>
                  </a:extLst>
                </a:gridCol>
                <a:gridCol w="1778716">
                  <a:extLst>
                    <a:ext uri="{9D8B030D-6E8A-4147-A177-3AD203B41FA5}">
                      <a16:colId xmlns:a16="http://schemas.microsoft.com/office/drawing/2014/main" val="20004"/>
                    </a:ext>
                  </a:extLst>
                </a:gridCol>
              </a:tblGrid>
              <a:tr h="1241561">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Estimate</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Std. error</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t value</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Pr ( &gt; | t |)</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0"/>
                  </a:ext>
                </a:extLst>
              </a:tr>
              <a:tr h="1241561">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Intercept</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3.900e+05</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2.682e+05</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1.454</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0.1556</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1"/>
                  </a:ext>
                </a:extLst>
              </a:tr>
              <a:tr h="1241561">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Population</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1.790e-01</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4.355e-04</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410.969</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&lt;2e-16</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2"/>
                  </a:ext>
                </a:extLst>
              </a:tr>
              <a:tr h="945496">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Unemployment rates</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1.213e+03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8.707e+03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1.393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0.1733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3"/>
                  </a:ext>
                </a:extLst>
              </a:tr>
              <a:tr h="1241561">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Dropout rates</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3.109e+03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1.683e+04</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0.185</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0.8546</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4"/>
                  </a:ext>
                </a:extLst>
              </a:tr>
              <a:tr h="1232583">
                <a:tc>
                  <a:txBody>
                    <a:bodyPr/>
                    <a:lstStyle/>
                    <a:p>
                      <a:pPr algn="ctr">
                        <a:lnSpc>
                          <a:spcPts val="2379"/>
                        </a:lnSpc>
                        <a:defRPr/>
                      </a:pPr>
                      <a:endParaRPr lang="en-US" sz="1100"/>
                    </a:p>
                    <a:p>
                      <a:pPr algn="ctr">
                        <a:lnSpc>
                          <a:spcPts val="2379"/>
                        </a:lnSpc>
                      </a:pPr>
                      <a:r>
                        <a:rPr lang="en-US" sz="1699" b="1">
                          <a:solidFill>
                            <a:srgbClr val="000000"/>
                          </a:solidFill>
                          <a:latin typeface="Times New Roman Bold"/>
                          <a:ea typeface="Times New Roman Bold"/>
                          <a:cs typeface="Times New Roman Bold"/>
                          <a:sym typeface="Times New Roman Bold"/>
                        </a:rPr>
                        <a:t>  Pupil Teacher Ratio</a:t>
                      </a:r>
                    </a:p>
                    <a:p>
                      <a:pPr algn="ctr">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-4.432e+04</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1.671e+04</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-2.652</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tc>
                  <a:txBody>
                    <a:bodyPr/>
                    <a:lstStyle/>
                    <a:p>
                      <a:pPr algn="l">
                        <a:lnSpc>
                          <a:spcPts val="2379"/>
                        </a:lnSpc>
                        <a:defRPr/>
                      </a:pPr>
                      <a:endParaRPr lang="en-US" sz="1100"/>
                    </a:p>
                    <a:p>
                      <a:pPr algn="l">
                        <a:lnSpc>
                          <a:spcPts val="2379"/>
                        </a:lnSpc>
                      </a:pPr>
                      <a:r>
                        <a:rPr lang="en-US" sz="1699" b="1">
                          <a:solidFill>
                            <a:srgbClr val="000000"/>
                          </a:solidFill>
                          <a:latin typeface="Times New Roman Bold"/>
                          <a:ea typeface="Times New Roman Bold"/>
                          <a:cs typeface="Times New Roman Bold"/>
                          <a:sym typeface="Times New Roman Bold"/>
                        </a:rPr>
                        <a:t>  0.0123</a:t>
                      </a:r>
                    </a:p>
                    <a:p>
                      <a:pPr algn="l">
                        <a:lnSpc>
                          <a:spcPts val="2379"/>
                        </a:lnSpc>
                      </a:pPr>
                      <a:r>
                        <a:rPr lang="en-US" sz="1699" b="1">
                          <a:solidFill>
                            <a:srgbClr val="000000"/>
                          </a:solidFill>
                          <a:latin typeface="Times New Roman Bold"/>
                          <a:ea typeface="Times New Roman Bold"/>
                          <a:cs typeface="Times New Roman Bold"/>
                          <a:sym typeface="Times New Roman Bold"/>
                        </a:rPr>
                        <a:t>  </a:t>
                      </a:r>
                    </a:p>
                  </a:txBody>
                  <a:tcPr marL="0" marR="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284"/>
                    </a:solidFill>
                  </a:tcPr>
                </a:tc>
                <a:extLst>
                  <a:ext uri="{0D108BD9-81ED-4DB2-BD59-A6C34878D82A}">
                    <a16:rowId xmlns:a16="http://schemas.microsoft.com/office/drawing/2014/main" val="10005"/>
                  </a:ext>
                </a:extLst>
              </a:tr>
            </a:tbl>
          </a:graphicData>
        </a:graphic>
      </p:graphicFrame>
      <p:sp>
        <p:nvSpPr>
          <p:cNvPr id="3" name="AutoShape 3"/>
          <p:cNvSpPr/>
          <p:nvPr/>
        </p:nvSpPr>
        <p:spPr>
          <a:xfrm>
            <a:off x="1028700" y="578803"/>
            <a:ext cx="8482519" cy="548022"/>
          </a:xfrm>
          <a:prstGeom prst="rect">
            <a:avLst/>
          </a:prstGeom>
          <a:solidFill>
            <a:srgbClr val="FFFFFF"/>
          </a:solidFill>
        </p:spPr>
      </p:sp>
      <p:sp>
        <p:nvSpPr>
          <p:cNvPr id="4" name="TextBox 4"/>
          <p:cNvSpPr txBox="1"/>
          <p:nvPr/>
        </p:nvSpPr>
        <p:spPr>
          <a:xfrm>
            <a:off x="1028700" y="650429"/>
            <a:ext cx="8226425" cy="423820"/>
          </a:xfrm>
          <a:prstGeom prst="rect">
            <a:avLst/>
          </a:prstGeom>
        </p:spPr>
        <p:txBody>
          <a:bodyPr lIns="0" tIns="0" rIns="0" bIns="0" rtlCol="0" anchor="t">
            <a:spAutoFit/>
          </a:bodyPr>
          <a:lstStyle/>
          <a:p>
            <a:pPr algn="ctr">
              <a:lnSpc>
                <a:spcPts val="3233"/>
              </a:lnSpc>
              <a:spcBef>
                <a:spcPct val="0"/>
              </a:spcBef>
            </a:pPr>
            <a:r>
              <a:rPr lang="en-US" sz="2912" spc="58">
                <a:solidFill>
                  <a:srgbClr val="000000"/>
                </a:solidFill>
                <a:latin typeface="Gagalin"/>
                <a:ea typeface="Gagalin"/>
                <a:cs typeface="Gagalin"/>
                <a:sym typeface="Gagalin"/>
              </a:rPr>
              <a:t>Table 4.1: Summary of regression model using R:</a:t>
            </a:r>
          </a:p>
        </p:txBody>
      </p:sp>
      <p:sp>
        <p:nvSpPr>
          <p:cNvPr id="5" name="AutoShape 5"/>
          <p:cNvSpPr/>
          <p:nvPr/>
        </p:nvSpPr>
        <p:spPr>
          <a:xfrm>
            <a:off x="1028700" y="8549258"/>
            <a:ext cx="8482519" cy="1500743"/>
          </a:xfrm>
          <a:prstGeom prst="rect">
            <a:avLst/>
          </a:prstGeom>
          <a:solidFill>
            <a:srgbClr val="C6E284"/>
          </a:solidFill>
        </p:spPr>
      </p:sp>
      <p:sp>
        <p:nvSpPr>
          <p:cNvPr id="6" name="TextBox 6"/>
          <p:cNvSpPr txBox="1"/>
          <p:nvPr/>
        </p:nvSpPr>
        <p:spPr>
          <a:xfrm>
            <a:off x="1427658" y="8604875"/>
            <a:ext cx="7716342" cy="1389507"/>
          </a:xfrm>
          <a:prstGeom prst="rect">
            <a:avLst/>
          </a:prstGeom>
        </p:spPr>
        <p:txBody>
          <a:bodyPr lIns="0" tIns="0" rIns="0" bIns="0" rtlCol="0" anchor="t">
            <a:spAutoFit/>
          </a:bodyPr>
          <a:lstStyle/>
          <a:p>
            <a:pPr algn="just">
              <a:lnSpc>
                <a:spcPts val="2664"/>
              </a:lnSpc>
              <a:spcBef>
                <a:spcPct val="0"/>
              </a:spcBef>
            </a:pPr>
            <a:r>
              <a:rPr lang="en-US" sz="2000" b="1" spc="48" dirty="0">
                <a:solidFill>
                  <a:srgbClr val="000000"/>
                </a:solidFill>
                <a:latin typeface="Times New Roman Bold"/>
                <a:ea typeface="Times New Roman Bold"/>
                <a:cs typeface="Times New Roman Bold"/>
                <a:sym typeface="Times New Roman Bold"/>
              </a:rPr>
              <a:t>Residual Standard Error: 572500 on 32 degrees of freedom</a:t>
            </a:r>
          </a:p>
          <a:p>
            <a:pPr algn="just">
              <a:lnSpc>
                <a:spcPts val="2664"/>
              </a:lnSpc>
              <a:spcBef>
                <a:spcPct val="0"/>
              </a:spcBef>
            </a:pPr>
            <a:r>
              <a:rPr lang="en-US" sz="2000" b="1" spc="48" dirty="0">
                <a:solidFill>
                  <a:srgbClr val="000000"/>
                </a:solidFill>
                <a:latin typeface="Times New Roman Bold"/>
                <a:ea typeface="Times New Roman Bold"/>
                <a:cs typeface="Times New Roman Bold"/>
                <a:sym typeface="Times New Roman Bold"/>
              </a:rPr>
              <a:t>Multiple R-squared: 0.9998, Adjusted R-squared: 0.9998</a:t>
            </a:r>
          </a:p>
          <a:p>
            <a:pPr algn="just">
              <a:lnSpc>
                <a:spcPts val="2664"/>
              </a:lnSpc>
              <a:spcBef>
                <a:spcPct val="0"/>
              </a:spcBef>
            </a:pPr>
            <a:r>
              <a:rPr lang="en-US" sz="2000" b="1" spc="48" dirty="0">
                <a:solidFill>
                  <a:srgbClr val="000000"/>
                </a:solidFill>
                <a:latin typeface="Times New Roman Bold"/>
                <a:ea typeface="Times New Roman Bold"/>
                <a:cs typeface="Times New Roman Bold"/>
                <a:sym typeface="Times New Roman Bold"/>
              </a:rPr>
              <a:t>F-Statistic: 4.52e+04 on 4 and 32 DF</a:t>
            </a:r>
          </a:p>
          <a:p>
            <a:pPr algn="just">
              <a:lnSpc>
                <a:spcPts val="2664"/>
              </a:lnSpc>
              <a:spcBef>
                <a:spcPct val="0"/>
              </a:spcBef>
            </a:pPr>
            <a:r>
              <a:rPr lang="en-US" sz="2000" b="1" spc="48" dirty="0">
                <a:solidFill>
                  <a:srgbClr val="000000"/>
                </a:solidFill>
                <a:latin typeface="Times New Roman Bold"/>
                <a:ea typeface="Times New Roman Bold"/>
                <a:cs typeface="Times New Roman Bold"/>
                <a:sym typeface="Times New Roman Bold"/>
              </a:rPr>
              <a:t>p-value: &lt; 2.2e-16</a:t>
            </a:r>
          </a:p>
        </p:txBody>
      </p:sp>
      <p:sp>
        <p:nvSpPr>
          <p:cNvPr id="7" name="AutoShape 7"/>
          <p:cNvSpPr/>
          <p:nvPr/>
        </p:nvSpPr>
        <p:spPr>
          <a:xfrm>
            <a:off x="10422312" y="1327895"/>
            <a:ext cx="6907446" cy="7409307"/>
          </a:xfrm>
          <a:prstGeom prst="rect">
            <a:avLst/>
          </a:prstGeom>
          <a:solidFill>
            <a:srgbClr val="FFFFFF"/>
          </a:solidFill>
        </p:spPr>
      </p:sp>
      <p:sp>
        <p:nvSpPr>
          <p:cNvPr id="8" name="TextBox 8"/>
          <p:cNvSpPr txBox="1"/>
          <p:nvPr/>
        </p:nvSpPr>
        <p:spPr>
          <a:xfrm>
            <a:off x="10568970" y="1656508"/>
            <a:ext cx="6690330" cy="6723507"/>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From Table 4.1 and the mentioned results we conclude that,</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1. A unit increase in population increases enrolment by 0.179 students (highly significant).</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2. A 1 unit increase in pupil-teacher ratio (i.e., more students per teacher) results in a decrease of 44,320 enrolments, which is statistically significant.</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3. The estimate of intercept is coming out to be 390000 i.e the baseline value when all predictors are 0.</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4. Multiple R-squared = 0.9998</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 Indicates that 99.98% of the variability in enrolment is explained by the model — extremely high.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32245" y="7926932"/>
            <a:ext cx="4321338" cy="3424660"/>
          </a:xfrm>
          <a:custGeom>
            <a:avLst/>
            <a:gdLst/>
            <a:ahLst/>
            <a:cxnLst/>
            <a:rect l="l" t="t" r="r" b="b"/>
            <a:pathLst>
              <a:path w="4321338" h="3424660">
                <a:moveTo>
                  <a:pt x="0" y="0"/>
                </a:moveTo>
                <a:lnTo>
                  <a:pt x="4321338" y="0"/>
                </a:lnTo>
                <a:lnTo>
                  <a:pt x="4321338" y="3424661"/>
                </a:lnTo>
                <a:lnTo>
                  <a:pt x="0" y="3424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028700" y="5807620"/>
          <a:ext cx="6341834" cy="4086225"/>
        </p:xfrm>
        <a:graphic>
          <a:graphicData uri="http://schemas.openxmlformats.org/drawingml/2006/table">
            <a:tbl>
              <a:tblPr/>
              <a:tblGrid>
                <a:gridCol w="3973848">
                  <a:extLst>
                    <a:ext uri="{9D8B030D-6E8A-4147-A177-3AD203B41FA5}">
                      <a16:colId xmlns:a16="http://schemas.microsoft.com/office/drawing/2014/main" val="20000"/>
                    </a:ext>
                  </a:extLst>
                </a:gridCol>
                <a:gridCol w="2367986">
                  <a:extLst>
                    <a:ext uri="{9D8B030D-6E8A-4147-A177-3AD203B41FA5}">
                      <a16:colId xmlns:a16="http://schemas.microsoft.com/office/drawing/2014/main" val="20001"/>
                    </a:ext>
                  </a:extLst>
                </a:gridCol>
              </a:tblGrid>
              <a:tr h="817245">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PREDICTORS</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DECISION</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extLst>
                  <a:ext uri="{0D108BD9-81ED-4DB2-BD59-A6C34878D82A}">
                    <a16:rowId xmlns:a16="http://schemas.microsoft.com/office/drawing/2014/main" val="10000"/>
                  </a:ext>
                </a:extLst>
              </a:tr>
              <a:tr h="817245">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Population</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Reject</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extLst>
                  <a:ext uri="{0D108BD9-81ED-4DB2-BD59-A6C34878D82A}">
                    <a16:rowId xmlns:a16="http://schemas.microsoft.com/office/drawing/2014/main" val="10001"/>
                  </a:ext>
                </a:extLst>
              </a:tr>
              <a:tr h="817245">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Unemployment Rates</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Accept</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extLst>
                  <a:ext uri="{0D108BD9-81ED-4DB2-BD59-A6C34878D82A}">
                    <a16:rowId xmlns:a16="http://schemas.microsoft.com/office/drawing/2014/main" val="10002"/>
                  </a:ext>
                </a:extLst>
              </a:tr>
              <a:tr h="817245">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Dropout Rates</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Accept</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extLst>
                  <a:ext uri="{0D108BD9-81ED-4DB2-BD59-A6C34878D82A}">
                    <a16:rowId xmlns:a16="http://schemas.microsoft.com/office/drawing/2014/main" val="10003"/>
                  </a:ext>
                </a:extLst>
              </a:tr>
              <a:tr h="817245">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Pupil-Teacher Ratio</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tc>
                  <a:txBody>
                    <a:bodyPr/>
                    <a:lstStyle/>
                    <a:p>
                      <a:pPr algn="l">
                        <a:lnSpc>
                          <a:spcPts val="1959"/>
                        </a:lnSpc>
                        <a:defRPr/>
                      </a:pPr>
                      <a:endParaRPr lang="en-US" sz="1100"/>
                    </a:p>
                    <a:p>
                      <a:pPr algn="l">
                        <a:lnSpc>
                          <a:spcPts val="1959"/>
                        </a:lnSpc>
                      </a:pPr>
                      <a:r>
                        <a:rPr lang="en-US" sz="1399" b="1">
                          <a:solidFill>
                            <a:srgbClr val="000000"/>
                          </a:solidFill>
                          <a:latin typeface="Times New Roman Bold"/>
                          <a:ea typeface="Times New Roman Bold"/>
                          <a:cs typeface="Times New Roman Bold"/>
                          <a:sym typeface="Times New Roman Bold"/>
                        </a:rPr>
                        <a:t>  Reject</a:t>
                      </a:r>
                    </a:p>
                    <a:p>
                      <a:pPr algn="l">
                        <a:lnSpc>
                          <a:spcPts val="1959"/>
                        </a:lnSpc>
                      </a:pPr>
                      <a:r>
                        <a:rPr lang="en-US" sz="1399" b="1">
                          <a:solidFill>
                            <a:srgbClr val="000000"/>
                          </a:solidFill>
                          <a:latin typeface="Times New Roman Bold"/>
                          <a:ea typeface="Times New Roman Bold"/>
                          <a:cs typeface="Times New Roman Bold"/>
                          <a:sym typeface="Times New Roman Bold"/>
                        </a:rPr>
                        <a:t>  </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DBF8F"/>
                    </a:solidFill>
                  </a:tcPr>
                </a:tc>
                <a:extLst>
                  <a:ext uri="{0D108BD9-81ED-4DB2-BD59-A6C34878D82A}">
                    <a16:rowId xmlns:a16="http://schemas.microsoft.com/office/drawing/2014/main" val="10004"/>
                  </a:ext>
                </a:extLst>
              </a:tr>
            </a:tbl>
          </a:graphicData>
        </a:graphic>
      </p:graphicFrame>
      <p:sp>
        <p:nvSpPr>
          <p:cNvPr id="4" name="Freeform 4"/>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31461" y="358976"/>
            <a:ext cx="15625078" cy="1704975"/>
          </a:xfrm>
          <a:prstGeom prst="rect">
            <a:avLst/>
          </a:prstGeom>
        </p:spPr>
        <p:txBody>
          <a:bodyPr lIns="0" tIns="0" rIns="0" bIns="0" rtlCol="0" anchor="t">
            <a:spAutoFit/>
          </a:bodyPr>
          <a:lstStyle/>
          <a:p>
            <a:pPr marL="0" lvl="0" indent="0" algn="ctr">
              <a:lnSpc>
                <a:spcPts val="6720"/>
              </a:lnSpc>
              <a:spcBef>
                <a:spcPct val="0"/>
              </a:spcBef>
            </a:pPr>
            <a:r>
              <a:rPr lang="en-US" sz="5600" spc="112">
                <a:solidFill>
                  <a:srgbClr val="000000"/>
                </a:solidFill>
                <a:latin typeface="Gagalin"/>
                <a:ea typeface="Gagalin"/>
                <a:cs typeface="Gagalin"/>
                <a:sym typeface="Gagalin"/>
              </a:rPr>
              <a:t>TEST OF SIGNIFICANCE &amp; MULTICOLINIEARITY AMONG THE PREDICTORS</a:t>
            </a:r>
          </a:p>
        </p:txBody>
      </p:sp>
      <p:sp>
        <p:nvSpPr>
          <p:cNvPr id="6" name="AutoShape 6"/>
          <p:cNvSpPr/>
          <p:nvPr/>
        </p:nvSpPr>
        <p:spPr>
          <a:xfrm>
            <a:off x="1004838" y="2728832"/>
            <a:ext cx="6365697" cy="1287172"/>
          </a:xfrm>
          <a:prstGeom prst="rect">
            <a:avLst/>
          </a:prstGeom>
          <a:solidFill>
            <a:srgbClr val="FFFFFF"/>
          </a:solidFill>
        </p:spPr>
      </p:sp>
      <p:sp>
        <p:nvSpPr>
          <p:cNvPr id="7" name="AutoShape 7"/>
          <p:cNvSpPr/>
          <p:nvPr/>
        </p:nvSpPr>
        <p:spPr>
          <a:xfrm>
            <a:off x="983744" y="4159641"/>
            <a:ext cx="6365697" cy="1036892"/>
          </a:xfrm>
          <a:prstGeom prst="rect">
            <a:avLst/>
          </a:prstGeom>
          <a:solidFill>
            <a:srgbClr val="FFFFFF"/>
          </a:solidFill>
        </p:spPr>
      </p:sp>
      <p:sp>
        <p:nvSpPr>
          <p:cNvPr id="8" name="AutoShape 8"/>
          <p:cNvSpPr/>
          <p:nvPr/>
        </p:nvSpPr>
        <p:spPr>
          <a:xfrm>
            <a:off x="962650" y="2085246"/>
            <a:ext cx="6365697" cy="500711"/>
          </a:xfrm>
          <a:prstGeom prst="rect">
            <a:avLst/>
          </a:prstGeom>
          <a:solidFill>
            <a:srgbClr val="FFFFFF"/>
          </a:solidFill>
        </p:spPr>
      </p:sp>
      <p:sp>
        <p:nvSpPr>
          <p:cNvPr id="9" name="TextBox 9"/>
          <p:cNvSpPr txBox="1"/>
          <p:nvPr/>
        </p:nvSpPr>
        <p:spPr>
          <a:xfrm>
            <a:off x="1028700" y="2140151"/>
            <a:ext cx="6462979" cy="3056382"/>
          </a:xfrm>
          <a:prstGeom prst="rect">
            <a:avLst/>
          </a:prstGeom>
        </p:spPr>
        <p:txBody>
          <a:bodyPr lIns="0" tIns="0" rIns="0" bIns="0" rtlCol="0" anchor="t">
            <a:spAutoFit/>
          </a:bodyPr>
          <a:lstStyle/>
          <a:p>
            <a:pPr algn="just">
              <a:lnSpc>
                <a:spcPts val="2664"/>
              </a:lnSpc>
              <a:spcBef>
                <a:spcPct val="0"/>
              </a:spcBef>
            </a:pPr>
            <a:r>
              <a:rPr lang="en-US" sz="2400" b="1" u="sng" spc="48">
                <a:solidFill>
                  <a:srgbClr val="004AAD"/>
                </a:solidFill>
                <a:latin typeface="Times New Roman Bold"/>
                <a:ea typeface="Times New Roman Bold"/>
                <a:cs typeface="Times New Roman Bold"/>
                <a:sym typeface="Times New Roman Bold"/>
              </a:rPr>
              <a:t>Test of Significance of the Predictors:</a:t>
            </a:r>
          </a:p>
          <a:p>
            <a:pPr algn="just">
              <a:lnSpc>
                <a:spcPts val="2664"/>
              </a:lnSpc>
              <a:spcBef>
                <a:spcPct val="0"/>
              </a:spcBef>
            </a:pPr>
            <a:endParaRPr lang="en-US" sz="2400" b="1" u="sng" spc="48">
              <a:solidFill>
                <a:srgbClr val="004AAD"/>
              </a:solidFill>
              <a:latin typeface="Times New Roman Bold"/>
              <a:ea typeface="Times New Roman Bold"/>
              <a:cs typeface="Times New Roman Bold"/>
              <a:sym typeface="Times New Roman Bold"/>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So we are to test:</a:t>
            </a:r>
            <a:r>
              <a:rPr lang="en-US" sz="2400" spc="48">
                <a:solidFill>
                  <a:srgbClr val="000000"/>
                </a:solidFill>
                <a:latin typeface="Times New Roman"/>
                <a:ea typeface="Times New Roman"/>
                <a:cs typeface="Times New Roman"/>
                <a:sym typeface="Times New Roman"/>
              </a:rPr>
              <a:t> </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H0j: βj=0        vs        H1j: βj ≠ 0    ∀j=1(1)4</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The test statistic is given by:</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Tj = β ̂_j / (sⅇ(β ̂_j))  ; ∀j=1(1)4</a:t>
            </a:r>
          </a:p>
        </p:txBody>
      </p:sp>
      <p:sp>
        <p:nvSpPr>
          <p:cNvPr id="10" name="AutoShape 10"/>
          <p:cNvSpPr/>
          <p:nvPr/>
        </p:nvSpPr>
        <p:spPr>
          <a:xfrm>
            <a:off x="8272894" y="2728832"/>
            <a:ext cx="9460410" cy="2470331"/>
          </a:xfrm>
          <a:prstGeom prst="rect">
            <a:avLst/>
          </a:prstGeom>
          <a:solidFill>
            <a:srgbClr val="FFFFFF"/>
          </a:solidFill>
        </p:spPr>
      </p:sp>
      <p:sp>
        <p:nvSpPr>
          <p:cNvPr id="11" name="TextBox 11"/>
          <p:cNvSpPr txBox="1"/>
          <p:nvPr/>
        </p:nvSpPr>
        <p:spPr>
          <a:xfrm>
            <a:off x="8466886" y="2806901"/>
            <a:ext cx="8994439" cy="2389632"/>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Critical region :</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We reject H0j at α level of significance iff |𝑇𝑗 𝑜𝑏𝑠| &gt; t (n-p-1), 𝛼/2</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t (n-p-1), 𝛼/2 = 2.036933;  for 𝛼 = 0.05 </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n= Total number of observation (37)</a:t>
            </a: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p= Number of predictors (4)</a:t>
            </a:r>
          </a:p>
        </p:txBody>
      </p:sp>
      <p:sp>
        <p:nvSpPr>
          <p:cNvPr id="12" name="AutoShape 12"/>
          <p:cNvSpPr/>
          <p:nvPr/>
        </p:nvSpPr>
        <p:spPr>
          <a:xfrm>
            <a:off x="8272894" y="5411684"/>
            <a:ext cx="9460410" cy="451877"/>
          </a:xfrm>
          <a:prstGeom prst="rect">
            <a:avLst/>
          </a:prstGeom>
          <a:solidFill>
            <a:srgbClr val="FFFFFF"/>
          </a:solidFill>
        </p:spPr>
      </p:sp>
      <p:sp>
        <p:nvSpPr>
          <p:cNvPr id="13" name="TextBox 13"/>
          <p:cNvSpPr txBox="1"/>
          <p:nvPr/>
        </p:nvSpPr>
        <p:spPr>
          <a:xfrm>
            <a:off x="8466886" y="5418238"/>
            <a:ext cx="6171704" cy="389382"/>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In Table 4.1 “t value” are the values of 𝑇𝑗 𝑜𝑏𝑠.</a:t>
            </a:r>
          </a:p>
        </p:txBody>
      </p:sp>
      <p:sp>
        <p:nvSpPr>
          <p:cNvPr id="14" name="AutoShape 14"/>
          <p:cNvSpPr/>
          <p:nvPr/>
        </p:nvSpPr>
        <p:spPr>
          <a:xfrm>
            <a:off x="962650" y="5411684"/>
            <a:ext cx="6365697" cy="292685"/>
          </a:xfrm>
          <a:prstGeom prst="rect">
            <a:avLst/>
          </a:prstGeom>
          <a:solidFill>
            <a:srgbClr val="FFFFFF"/>
          </a:solidFill>
        </p:spPr>
      </p:sp>
      <p:sp>
        <p:nvSpPr>
          <p:cNvPr id="15" name="TextBox 15"/>
          <p:cNvSpPr txBox="1"/>
          <p:nvPr/>
        </p:nvSpPr>
        <p:spPr>
          <a:xfrm>
            <a:off x="1004838" y="5465863"/>
            <a:ext cx="6323509" cy="238506"/>
          </a:xfrm>
          <a:prstGeom prst="rect">
            <a:avLst/>
          </a:prstGeom>
        </p:spPr>
        <p:txBody>
          <a:bodyPr lIns="0" tIns="0" rIns="0" bIns="0" rtlCol="0" anchor="t">
            <a:spAutoFit/>
          </a:bodyPr>
          <a:lstStyle/>
          <a:p>
            <a:pPr algn="ctr">
              <a:lnSpc>
                <a:spcPts val="1887"/>
              </a:lnSpc>
              <a:spcBef>
                <a:spcPct val="0"/>
              </a:spcBef>
            </a:pPr>
            <a:r>
              <a:rPr lang="en-US" sz="1700" spc="34">
                <a:solidFill>
                  <a:srgbClr val="000000"/>
                </a:solidFill>
                <a:latin typeface="Gagalin"/>
                <a:ea typeface="Gagalin"/>
                <a:cs typeface="Gagalin"/>
                <a:sym typeface="Gagalin"/>
              </a:rPr>
              <a:t>Table 4.2: Decision based on Critical Region and Test Statistic</a:t>
            </a:r>
          </a:p>
        </p:txBody>
      </p:sp>
      <p:sp>
        <p:nvSpPr>
          <p:cNvPr id="16" name="AutoShape 16"/>
          <p:cNvSpPr/>
          <p:nvPr/>
        </p:nvSpPr>
        <p:spPr>
          <a:xfrm>
            <a:off x="8272894" y="6007645"/>
            <a:ext cx="9460410" cy="3838575"/>
          </a:xfrm>
          <a:prstGeom prst="rect">
            <a:avLst/>
          </a:prstGeom>
          <a:solidFill>
            <a:srgbClr val="FFFFFF"/>
          </a:solidFill>
        </p:spPr>
      </p:sp>
      <p:sp>
        <p:nvSpPr>
          <p:cNvPr id="17" name="TextBox 17"/>
          <p:cNvSpPr txBox="1"/>
          <p:nvPr/>
        </p:nvSpPr>
        <p:spPr>
          <a:xfrm>
            <a:off x="8466886" y="6026695"/>
            <a:ext cx="8994439" cy="3723132"/>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From table 4.1 &amp; 4.2, we can conclude that,</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1. Population has the strongest and most statistically significant positive impact on enrolment.</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2. Pupil-teacher ratio (secondary) has a significant negative impact, indicating that poor teacher availability discourages enrolment.</a:t>
            </a:r>
          </a:p>
          <a:p>
            <a:pPr algn="just">
              <a:lnSpc>
                <a:spcPts val="2664"/>
              </a:lnSpc>
              <a:spcBef>
                <a:spcPct val="0"/>
              </a:spcBef>
            </a:pPr>
            <a:endParaRPr lang="en-US" sz="2400" spc="48">
              <a:solidFill>
                <a:srgbClr val="000000"/>
              </a:solidFill>
              <a:latin typeface="Times New Roman"/>
              <a:ea typeface="Times New Roman"/>
              <a:cs typeface="Times New Roman"/>
              <a:sym typeface="Times New Roman"/>
            </a:endParaRPr>
          </a:p>
          <a:p>
            <a:pPr algn="just">
              <a:lnSpc>
                <a:spcPts val="2664"/>
              </a:lnSpc>
              <a:spcBef>
                <a:spcPct val="0"/>
              </a:spcBef>
            </a:pPr>
            <a:r>
              <a:rPr lang="en-US" sz="2400" spc="48">
                <a:solidFill>
                  <a:srgbClr val="000000"/>
                </a:solidFill>
                <a:latin typeface="Times New Roman"/>
                <a:ea typeface="Times New Roman"/>
                <a:cs typeface="Times New Roman"/>
                <a:sym typeface="Times New Roman"/>
              </a:rPr>
              <a:t>3. Unemployment rates and dropout rates in secondary education are not statistically significant in this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89064" y="2548948"/>
            <a:ext cx="3543305" cy="5449706"/>
            <a:chOff x="0" y="0"/>
            <a:chExt cx="1261742" cy="1940596"/>
          </a:xfrm>
        </p:grpSpPr>
        <p:sp>
          <p:nvSpPr>
            <p:cNvPr id="4" name="Freeform 4"/>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5" name="TextBox 5"/>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6" name="Group 6"/>
          <p:cNvGrpSpPr/>
          <p:nvPr/>
        </p:nvGrpSpPr>
        <p:grpSpPr>
          <a:xfrm>
            <a:off x="4987011" y="2548948"/>
            <a:ext cx="3543305" cy="5449706"/>
            <a:chOff x="0" y="0"/>
            <a:chExt cx="1261742" cy="1940596"/>
          </a:xfrm>
        </p:grpSpPr>
        <p:sp>
          <p:nvSpPr>
            <p:cNvPr id="7" name="Freeform 7"/>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8" name="TextBox 8"/>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9" name="Group 9"/>
          <p:cNvGrpSpPr/>
          <p:nvPr/>
        </p:nvGrpSpPr>
        <p:grpSpPr>
          <a:xfrm>
            <a:off x="1028700" y="2548948"/>
            <a:ext cx="3545358" cy="5449706"/>
            <a:chOff x="0" y="0"/>
            <a:chExt cx="4727143" cy="7266274"/>
          </a:xfrm>
        </p:grpSpPr>
        <p:grpSp>
          <p:nvGrpSpPr>
            <p:cNvPr id="10" name="Group 10"/>
            <p:cNvGrpSpPr/>
            <p:nvPr/>
          </p:nvGrpSpPr>
          <p:grpSpPr>
            <a:xfrm>
              <a:off x="2737" y="0"/>
              <a:ext cx="4724406" cy="7266274"/>
              <a:chOff x="0" y="0"/>
              <a:chExt cx="1261742" cy="1940596"/>
            </a:xfrm>
          </p:grpSpPr>
          <p:sp>
            <p:nvSpPr>
              <p:cNvPr id="11" name="Freeform 11"/>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12" name="TextBox 12"/>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13" name="Group 13"/>
            <p:cNvGrpSpPr/>
            <p:nvPr/>
          </p:nvGrpSpPr>
          <p:grpSpPr>
            <a:xfrm>
              <a:off x="0" y="0"/>
              <a:ext cx="4724406" cy="7266274"/>
              <a:chOff x="0" y="0"/>
              <a:chExt cx="1261742" cy="1940596"/>
            </a:xfrm>
          </p:grpSpPr>
          <p:sp>
            <p:nvSpPr>
              <p:cNvPr id="14" name="Freeform 14"/>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15" name="TextBox 15"/>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sp>
        <p:nvSpPr>
          <p:cNvPr id="16" name="Freeform 16"/>
          <p:cNvSpPr/>
          <p:nvPr/>
        </p:nvSpPr>
        <p:spPr>
          <a:xfrm>
            <a:off x="8722074" y="2548948"/>
            <a:ext cx="4802163" cy="7390299"/>
          </a:xfrm>
          <a:custGeom>
            <a:avLst/>
            <a:gdLst/>
            <a:ahLst/>
            <a:cxnLst/>
            <a:rect l="l" t="t" r="r" b="b"/>
            <a:pathLst>
              <a:path w="4802163" h="7390299">
                <a:moveTo>
                  <a:pt x="0" y="0"/>
                </a:moveTo>
                <a:lnTo>
                  <a:pt x="4802163" y="0"/>
                </a:lnTo>
                <a:lnTo>
                  <a:pt x="4802163" y="7390299"/>
                </a:lnTo>
                <a:lnTo>
                  <a:pt x="0" y="7390299"/>
                </a:lnTo>
                <a:lnTo>
                  <a:pt x="0" y="0"/>
                </a:lnTo>
                <a:close/>
              </a:path>
            </a:pathLst>
          </a:custGeom>
          <a:blipFill>
            <a:blip r:embed="rId4"/>
            <a:stretch>
              <a:fillRect l="-127187" r="-19045"/>
            </a:stretch>
          </a:blipFill>
        </p:spPr>
      </p:sp>
      <p:sp>
        <p:nvSpPr>
          <p:cNvPr id="17" name="Freeform 17"/>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5057762" y="-512662"/>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0" name="Group 20"/>
          <p:cNvGrpSpPr/>
          <p:nvPr/>
        </p:nvGrpSpPr>
        <p:grpSpPr>
          <a:xfrm>
            <a:off x="13715995" y="2548948"/>
            <a:ext cx="4203173" cy="5449706"/>
            <a:chOff x="0" y="0"/>
            <a:chExt cx="1496716" cy="1940596"/>
          </a:xfrm>
        </p:grpSpPr>
        <p:sp>
          <p:nvSpPr>
            <p:cNvPr id="21" name="Freeform 21"/>
            <p:cNvSpPr/>
            <p:nvPr/>
          </p:nvSpPr>
          <p:spPr>
            <a:xfrm>
              <a:off x="0" y="0"/>
              <a:ext cx="1496716" cy="1940596"/>
            </a:xfrm>
            <a:custGeom>
              <a:avLst/>
              <a:gdLst/>
              <a:ahLst/>
              <a:cxnLst/>
              <a:rect l="l" t="t" r="r" b="b"/>
              <a:pathLst>
                <a:path w="1496716" h="1940596">
                  <a:moveTo>
                    <a:pt x="0" y="0"/>
                  </a:moveTo>
                  <a:lnTo>
                    <a:pt x="1496716" y="0"/>
                  </a:lnTo>
                  <a:lnTo>
                    <a:pt x="1496716"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22" name="TextBox 22"/>
            <p:cNvSpPr txBox="1"/>
            <p:nvPr/>
          </p:nvSpPr>
          <p:spPr>
            <a:xfrm>
              <a:off x="0" y="-85725"/>
              <a:ext cx="1496716" cy="2026321"/>
            </a:xfrm>
            <a:prstGeom prst="rect">
              <a:avLst/>
            </a:prstGeom>
          </p:spPr>
          <p:txBody>
            <a:bodyPr lIns="37573" tIns="37573" rIns="37573" bIns="37573" rtlCol="0" anchor="ctr"/>
            <a:lstStyle/>
            <a:p>
              <a:pPr algn="ctr">
                <a:lnSpc>
                  <a:spcPts val="2660"/>
                </a:lnSpc>
              </a:pPr>
              <a:endParaRPr/>
            </a:p>
          </p:txBody>
        </p:sp>
      </p:grpSp>
      <p:grpSp>
        <p:nvGrpSpPr>
          <p:cNvPr id="23" name="Group 23"/>
          <p:cNvGrpSpPr/>
          <p:nvPr/>
        </p:nvGrpSpPr>
        <p:grpSpPr>
          <a:xfrm>
            <a:off x="13715995" y="2566853"/>
            <a:ext cx="4203173" cy="5449706"/>
            <a:chOff x="0" y="0"/>
            <a:chExt cx="1496716" cy="1940596"/>
          </a:xfrm>
        </p:grpSpPr>
        <p:sp>
          <p:nvSpPr>
            <p:cNvPr id="24" name="Freeform 24"/>
            <p:cNvSpPr/>
            <p:nvPr/>
          </p:nvSpPr>
          <p:spPr>
            <a:xfrm>
              <a:off x="0" y="0"/>
              <a:ext cx="1496716" cy="1940596"/>
            </a:xfrm>
            <a:custGeom>
              <a:avLst/>
              <a:gdLst/>
              <a:ahLst/>
              <a:cxnLst/>
              <a:rect l="l" t="t" r="r" b="b"/>
              <a:pathLst>
                <a:path w="1496716" h="1940596">
                  <a:moveTo>
                    <a:pt x="0" y="0"/>
                  </a:moveTo>
                  <a:lnTo>
                    <a:pt x="1496716" y="0"/>
                  </a:lnTo>
                  <a:lnTo>
                    <a:pt x="1496716" y="1940596"/>
                  </a:lnTo>
                  <a:lnTo>
                    <a:pt x="0" y="1940596"/>
                  </a:lnTo>
                  <a:close/>
                </a:path>
              </a:pathLst>
            </a:custGeom>
            <a:solidFill>
              <a:srgbClr val="000000">
                <a:alpha val="0"/>
              </a:srgbClr>
            </a:solidFill>
            <a:ln w="28575" cap="sq">
              <a:solidFill>
                <a:srgbClr val="000000"/>
              </a:solidFill>
              <a:prstDash val="solid"/>
              <a:miter/>
            </a:ln>
          </p:spPr>
        </p:sp>
        <p:sp>
          <p:nvSpPr>
            <p:cNvPr id="25" name="TextBox 25"/>
            <p:cNvSpPr txBox="1"/>
            <p:nvPr/>
          </p:nvSpPr>
          <p:spPr>
            <a:xfrm>
              <a:off x="0" y="-85725"/>
              <a:ext cx="1496716" cy="2026321"/>
            </a:xfrm>
            <a:prstGeom prst="rect">
              <a:avLst/>
            </a:prstGeom>
          </p:spPr>
          <p:txBody>
            <a:bodyPr lIns="37573" tIns="37573" rIns="37573" bIns="37573" rtlCol="0" anchor="ctr"/>
            <a:lstStyle/>
            <a:p>
              <a:pPr algn="ctr">
                <a:lnSpc>
                  <a:spcPts val="2660"/>
                </a:lnSpc>
              </a:pPr>
              <a:endParaRPr/>
            </a:p>
          </p:txBody>
        </p:sp>
      </p:grpSp>
      <p:graphicFrame>
        <p:nvGraphicFramePr>
          <p:cNvPr id="26" name="Table 26"/>
          <p:cNvGraphicFramePr>
            <a:graphicFrameLocks noGrp="1"/>
          </p:cNvGraphicFramePr>
          <p:nvPr/>
        </p:nvGraphicFramePr>
        <p:xfrm>
          <a:off x="8722074" y="2548948"/>
          <a:ext cx="4802162" cy="7390298"/>
        </p:xfrm>
        <a:graphic>
          <a:graphicData uri="http://schemas.openxmlformats.org/drawingml/2006/table">
            <a:tbl>
              <a:tblPr/>
              <a:tblGrid>
                <a:gridCol w="2399698">
                  <a:extLst>
                    <a:ext uri="{9D8B030D-6E8A-4147-A177-3AD203B41FA5}">
                      <a16:colId xmlns:a16="http://schemas.microsoft.com/office/drawing/2014/main" val="20000"/>
                    </a:ext>
                  </a:extLst>
                </a:gridCol>
                <a:gridCol w="2402464">
                  <a:extLst>
                    <a:ext uri="{9D8B030D-6E8A-4147-A177-3AD203B41FA5}">
                      <a16:colId xmlns:a16="http://schemas.microsoft.com/office/drawing/2014/main" val="20001"/>
                    </a:ext>
                  </a:extLst>
                </a:gridCol>
              </a:tblGrid>
              <a:tr h="1591306">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Predictor</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VIF</a:t>
                      </a:r>
                    </a:p>
                    <a:p>
                      <a:pPr algn="l">
                        <a:lnSpc>
                          <a:spcPts val="2239"/>
                        </a:lnSpc>
                      </a:pPr>
                      <a:r>
                        <a:rPr lang="en-US" sz="1599" b="1">
                          <a:solidFill>
                            <a:srgbClr val="000000"/>
                          </a:solidFill>
                          <a:latin typeface="Times New Roman Bold"/>
                          <a:ea typeface="Times New Roman Bold"/>
                          <a:cs typeface="Times New Roman Bold"/>
                          <a:sym typeface="Times New Roman Bold"/>
                        </a:rPr>
                        <a:t>  Value</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08190">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Population</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1.074759</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91306">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Unemployment</a:t>
                      </a:r>
                    </a:p>
                    <a:p>
                      <a:pPr algn="l">
                        <a:lnSpc>
                          <a:spcPts val="2239"/>
                        </a:lnSpc>
                      </a:pPr>
                      <a:r>
                        <a:rPr lang="en-US" sz="1599" b="1">
                          <a:solidFill>
                            <a:srgbClr val="000000"/>
                          </a:solidFill>
                          <a:latin typeface="Times New Roman Bold"/>
                          <a:ea typeface="Times New Roman Bold"/>
                          <a:cs typeface="Times New Roman Bold"/>
                          <a:sym typeface="Times New Roman Bold"/>
                        </a:rPr>
                        <a:t>  Rates</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1.038708</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08190">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Dropout Rates</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1.206055</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91306">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Pupil-Teacher</a:t>
                      </a:r>
                    </a:p>
                    <a:p>
                      <a:pPr algn="l">
                        <a:lnSpc>
                          <a:spcPts val="2239"/>
                        </a:lnSpc>
                      </a:pPr>
                      <a:r>
                        <a:rPr lang="en-US" sz="1599" b="1">
                          <a:solidFill>
                            <a:srgbClr val="000000"/>
                          </a:solidFill>
                          <a:latin typeface="Times New Roman Bold"/>
                          <a:ea typeface="Times New Roman Bold"/>
                          <a:cs typeface="Times New Roman Bold"/>
                          <a:sym typeface="Times New Roman Bold"/>
                        </a:rPr>
                        <a:t>  Ratio</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p>
                      <a:pPr algn="l">
                        <a:lnSpc>
                          <a:spcPts val="2239"/>
                        </a:lnSpc>
                      </a:pPr>
                      <a:r>
                        <a:rPr lang="en-US" sz="1599" b="1">
                          <a:solidFill>
                            <a:srgbClr val="000000"/>
                          </a:solidFill>
                          <a:latin typeface="Times New Roman Bold"/>
                          <a:ea typeface="Times New Roman Bold"/>
                          <a:cs typeface="Times New Roman Bold"/>
                          <a:sym typeface="Times New Roman Bold"/>
                        </a:rPr>
                        <a:t>  1.244534</a:t>
                      </a:r>
                    </a:p>
                    <a:p>
                      <a:pPr algn="l">
                        <a:lnSpc>
                          <a:spcPts val="2239"/>
                        </a:lnSpc>
                      </a:pPr>
                      <a:r>
                        <a:rPr lang="en-US" sz="1599" b="1">
                          <a:solidFill>
                            <a:srgbClr val="000000"/>
                          </a:solidFill>
                          <a:latin typeface="Times New Roman Bold"/>
                          <a:ea typeface="Times New Roman Bold"/>
                          <a:cs typeface="Times New Roman Bold"/>
                          <a:sym typeface="Times New Roman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7" name="TextBox 27"/>
          <p:cNvSpPr txBox="1"/>
          <p:nvPr/>
        </p:nvSpPr>
        <p:spPr>
          <a:xfrm>
            <a:off x="4806851" y="888127"/>
            <a:ext cx="8674298" cy="651657"/>
          </a:xfrm>
          <a:prstGeom prst="rect">
            <a:avLst/>
          </a:prstGeom>
        </p:spPr>
        <p:txBody>
          <a:bodyPr lIns="0" tIns="0" rIns="0" bIns="0" rtlCol="0" anchor="t">
            <a:spAutoFit/>
          </a:bodyPr>
          <a:lstStyle/>
          <a:p>
            <a:pPr algn="ctr">
              <a:lnSpc>
                <a:spcPts val="5009"/>
              </a:lnSpc>
              <a:spcBef>
                <a:spcPct val="0"/>
              </a:spcBef>
            </a:pPr>
            <a:r>
              <a:rPr lang="en-US" sz="4512" spc="90" dirty="0">
                <a:solidFill>
                  <a:srgbClr val="000000"/>
                </a:solidFill>
                <a:latin typeface="Gagalin"/>
                <a:ea typeface="Gagalin"/>
                <a:cs typeface="Gagalin"/>
                <a:sym typeface="Gagalin"/>
              </a:rPr>
              <a:t>Variance Inflation factor(VIF):</a:t>
            </a:r>
          </a:p>
        </p:txBody>
      </p:sp>
      <p:sp>
        <p:nvSpPr>
          <p:cNvPr id="28" name="TextBox 28"/>
          <p:cNvSpPr txBox="1"/>
          <p:nvPr/>
        </p:nvSpPr>
        <p:spPr>
          <a:xfrm>
            <a:off x="1344004" y="1873159"/>
            <a:ext cx="2914749" cy="461665"/>
          </a:xfrm>
          <a:prstGeom prst="rect">
            <a:avLst/>
          </a:prstGeom>
        </p:spPr>
        <p:txBody>
          <a:bodyPr lIns="0" tIns="0" rIns="0" bIns="0" rtlCol="0" anchor="t">
            <a:spAutoFit/>
          </a:bodyPr>
          <a:lstStyle/>
          <a:p>
            <a:pPr algn="ctr">
              <a:lnSpc>
                <a:spcPts val="3566"/>
              </a:lnSpc>
              <a:spcBef>
                <a:spcPct val="0"/>
              </a:spcBef>
            </a:pPr>
            <a:r>
              <a:rPr lang="en-US" sz="3212" spc="64" dirty="0">
                <a:solidFill>
                  <a:srgbClr val="000000"/>
                </a:solidFill>
                <a:latin typeface="Gagalin"/>
                <a:ea typeface="Gagalin"/>
                <a:cs typeface="Gagalin"/>
                <a:sym typeface="Gagalin"/>
              </a:rPr>
              <a:t>what is </a:t>
            </a:r>
            <a:r>
              <a:rPr lang="en-US" sz="3212" spc="64" dirty="0" err="1">
                <a:solidFill>
                  <a:srgbClr val="000000"/>
                </a:solidFill>
                <a:latin typeface="Gagalin"/>
                <a:ea typeface="Gagalin"/>
                <a:cs typeface="Gagalin"/>
                <a:sym typeface="Gagalin"/>
              </a:rPr>
              <a:t>vif</a:t>
            </a:r>
            <a:r>
              <a:rPr lang="en-US" sz="3212" spc="64" dirty="0">
                <a:solidFill>
                  <a:srgbClr val="000000"/>
                </a:solidFill>
                <a:latin typeface="Gagalin"/>
                <a:ea typeface="Gagalin"/>
                <a:cs typeface="Gagalin"/>
                <a:sym typeface="Gagalin"/>
              </a:rPr>
              <a:t>???</a:t>
            </a:r>
          </a:p>
        </p:txBody>
      </p:sp>
      <p:sp>
        <p:nvSpPr>
          <p:cNvPr id="29" name="TextBox 29"/>
          <p:cNvSpPr txBox="1"/>
          <p:nvPr/>
        </p:nvSpPr>
        <p:spPr>
          <a:xfrm>
            <a:off x="5146401" y="2815777"/>
            <a:ext cx="3172445" cy="4056507"/>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Formula for VIF is given by:</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VIFi = 1/(1-Ri^2 )</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Where,</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Ri^2 : The R-squared value from regressing ith variable on all the other predictor variables.</a:t>
            </a:r>
          </a:p>
        </p:txBody>
      </p:sp>
      <p:sp>
        <p:nvSpPr>
          <p:cNvPr id="30" name="TextBox 30"/>
          <p:cNvSpPr txBox="1"/>
          <p:nvPr/>
        </p:nvSpPr>
        <p:spPr>
          <a:xfrm>
            <a:off x="1197224" y="2777677"/>
            <a:ext cx="3208310" cy="5056632"/>
          </a:xfrm>
          <a:prstGeom prst="rect">
            <a:avLst/>
          </a:prstGeom>
        </p:spPr>
        <p:txBody>
          <a:bodyPr lIns="0" tIns="0" rIns="0" bIns="0" rtlCol="0" anchor="t">
            <a:spAutoFit/>
          </a:bodyPr>
          <a:lstStyle/>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VIF measures how much the variance of a regression coefficient is inflated due to multicollinearity among the independent variables.</a:t>
            </a:r>
          </a:p>
          <a:p>
            <a:pPr algn="just">
              <a:lnSpc>
                <a:spcPts val="2664"/>
              </a:lnSpc>
              <a:spcBef>
                <a:spcPct val="0"/>
              </a:spcBef>
            </a:pPr>
            <a:endParaRPr lang="en-US" sz="2400" b="1" spc="48">
              <a:solidFill>
                <a:srgbClr val="000000"/>
              </a:solidFill>
              <a:latin typeface="Times New Roman Bold"/>
              <a:ea typeface="Times New Roman Bold"/>
              <a:cs typeface="Times New Roman Bold"/>
              <a:sym typeface="Times New Roman Bold"/>
            </a:endParaRP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In simple terms:</a:t>
            </a:r>
          </a:p>
          <a:p>
            <a:pPr algn="just">
              <a:lnSpc>
                <a:spcPts val="2664"/>
              </a:lnSpc>
              <a:spcBef>
                <a:spcPct val="0"/>
              </a:spcBef>
            </a:pPr>
            <a:r>
              <a:rPr lang="en-US" sz="2400" b="1" spc="48">
                <a:solidFill>
                  <a:srgbClr val="000000"/>
                </a:solidFill>
                <a:latin typeface="Times New Roman Bold"/>
                <a:ea typeface="Times New Roman Bold"/>
                <a:cs typeface="Times New Roman Bold"/>
                <a:sym typeface="Times New Roman Bold"/>
              </a:rPr>
              <a:t>It checks if the predictor variables are correlated with each other, which can distort the results of the regression.</a:t>
            </a:r>
          </a:p>
        </p:txBody>
      </p:sp>
      <p:sp>
        <p:nvSpPr>
          <p:cNvPr id="31" name="TextBox 31"/>
          <p:cNvSpPr txBox="1"/>
          <p:nvPr/>
        </p:nvSpPr>
        <p:spPr>
          <a:xfrm>
            <a:off x="5937038" y="1873159"/>
            <a:ext cx="1591171" cy="455824"/>
          </a:xfrm>
          <a:prstGeom prst="rect">
            <a:avLst/>
          </a:prstGeom>
        </p:spPr>
        <p:txBody>
          <a:bodyPr lIns="0" tIns="0" rIns="0" bIns="0" rtlCol="0" anchor="t">
            <a:spAutoFit/>
          </a:bodyPr>
          <a:lstStyle/>
          <a:p>
            <a:pPr algn="ctr">
              <a:lnSpc>
                <a:spcPts val="3566"/>
              </a:lnSpc>
              <a:spcBef>
                <a:spcPct val="0"/>
              </a:spcBef>
            </a:pPr>
            <a:r>
              <a:rPr lang="en-US" sz="3212" spc="64">
                <a:solidFill>
                  <a:srgbClr val="000000"/>
                </a:solidFill>
                <a:latin typeface="Gagalin"/>
                <a:ea typeface="Gagalin"/>
                <a:cs typeface="Gagalin"/>
                <a:sym typeface="Gagalin"/>
              </a:rPr>
              <a:t>Formula</a:t>
            </a:r>
          </a:p>
        </p:txBody>
      </p:sp>
      <p:sp>
        <p:nvSpPr>
          <p:cNvPr id="32" name="TextBox 32"/>
          <p:cNvSpPr txBox="1"/>
          <p:nvPr/>
        </p:nvSpPr>
        <p:spPr>
          <a:xfrm>
            <a:off x="8371183" y="1931424"/>
            <a:ext cx="5406176" cy="331437"/>
          </a:xfrm>
          <a:prstGeom prst="rect">
            <a:avLst/>
          </a:prstGeom>
        </p:spPr>
        <p:txBody>
          <a:bodyPr wrap="square" lIns="0" tIns="0" rIns="0" bIns="0" rtlCol="0" anchor="t">
            <a:spAutoFit/>
          </a:bodyPr>
          <a:lstStyle/>
          <a:p>
            <a:pPr algn="ctr">
              <a:lnSpc>
                <a:spcPts val="2940"/>
              </a:lnSpc>
              <a:spcBef>
                <a:spcPct val="0"/>
              </a:spcBef>
            </a:pPr>
            <a:r>
              <a:rPr lang="en-US" sz="2100" dirty="0">
                <a:solidFill>
                  <a:srgbClr val="000000"/>
                </a:solidFill>
                <a:latin typeface="Gagalin"/>
                <a:ea typeface="Gagalin"/>
                <a:cs typeface="Gagalin"/>
                <a:sym typeface="Gagalin"/>
              </a:rPr>
              <a:t>Table 4.2: VIF values of the predictors</a:t>
            </a:r>
          </a:p>
        </p:txBody>
      </p:sp>
      <p:sp>
        <p:nvSpPr>
          <p:cNvPr id="33" name="TextBox 33"/>
          <p:cNvSpPr txBox="1"/>
          <p:nvPr/>
        </p:nvSpPr>
        <p:spPr>
          <a:xfrm>
            <a:off x="13864682" y="2711002"/>
            <a:ext cx="3905800" cy="5063490"/>
          </a:xfrm>
          <a:prstGeom prst="rect">
            <a:avLst/>
          </a:prstGeom>
        </p:spPr>
        <p:txBody>
          <a:bodyPr lIns="0" tIns="0" rIns="0" bIns="0" rtlCol="0" anchor="t">
            <a:spAutoFit/>
          </a:bodyPr>
          <a:lstStyle/>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From Table 4.2 we can say that,</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All VIFs are close to 1, which means:</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There is no multicollinearity issue among the predictor variables.</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Each independent variable contributes unique information to the model.</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The regression coefficients are stable and interpretable.</a:t>
            </a:r>
          </a:p>
        </p:txBody>
      </p:sp>
      <p:sp>
        <p:nvSpPr>
          <p:cNvPr id="34" name="Freeform 34"/>
          <p:cNvSpPr/>
          <p:nvPr/>
        </p:nvSpPr>
        <p:spPr>
          <a:xfrm>
            <a:off x="-1281934" y="8217729"/>
            <a:ext cx="4621267" cy="4883770"/>
          </a:xfrm>
          <a:custGeom>
            <a:avLst/>
            <a:gdLst/>
            <a:ahLst/>
            <a:cxnLst/>
            <a:rect l="l" t="t" r="r" b="b"/>
            <a:pathLst>
              <a:path w="4621267" h="4883770">
                <a:moveTo>
                  <a:pt x="0" y="0"/>
                </a:moveTo>
                <a:lnTo>
                  <a:pt x="4621268" y="0"/>
                </a:lnTo>
                <a:lnTo>
                  <a:pt x="4621268" y="4883770"/>
                </a:lnTo>
                <a:lnTo>
                  <a:pt x="0" y="48837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5" name="Freeform 35"/>
          <p:cNvSpPr/>
          <p:nvPr/>
        </p:nvSpPr>
        <p:spPr>
          <a:xfrm>
            <a:off x="188860" y="171450"/>
            <a:ext cx="1155144" cy="1714500"/>
          </a:xfrm>
          <a:custGeom>
            <a:avLst/>
            <a:gdLst/>
            <a:ahLst/>
            <a:cxnLst/>
            <a:rect l="l" t="t" r="r" b="b"/>
            <a:pathLst>
              <a:path w="1155144" h="1714500">
                <a:moveTo>
                  <a:pt x="0" y="0"/>
                </a:moveTo>
                <a:lnTo>
                  <a:pt x="1155144" y="0"/>
                </a:lnTo>
                <a:lnTo>
                  <a:pt x="1155144" y="1714500"/>
                </a:lnTo>
                <a:lnTo>
                  <a:pt x="0" y="17145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15470" y="3482675"/>
            <a:ext cx="11441022" cy="6353175"/>
          </a:xfrm>
          <a:custGeom>
            <a:avLst/>
            <a:gdLst/>
            <a:ahLst/>
            <a:cxnLst/>
            <a:rect l="l" t="t" r="r" b="b"/>
            <a:pathLst>
              <a:path w="11441022" h="6353175">
                <a:moveTo>
                  <a:pt x="0" y="0"/>
                </a:moveTo>
                <a:lnTo>
                  <a:pt x="11441022" y="0"/>
                </a:lnTo>
                <a:lnTo>
                  <a:pt x="11441022" y="6353175"/>
                </a:lnTo>
                <a:lnTo>
                  <a:pt x="0" y="6353175"/>
                </a:lnTo>
                <a:lnTo>
                  <a:pt x="0" y="0"/>
                </a:lnTo>
                <a:close/>
              </a:path>
            </a:pathLst>
          </a:custGeom>
          <a:blipFill>
            <a:blip r:embed="rId2"/>
            <a:stretch>
              <a:fillRect t="-14328" b="-5651"/>
            </a:stretch>
          </a:blipFill>
        </p:spPr>
      </p:sp>
      <p:graphicFrame>
        <p:nvGraphicFramePr>
          <p:cNvPr id="3" name="Table 3"/>
          <p:cNvGraphicFramePr>
            <a:graphicFrameLocks noGrp="1"/>
          </p:cNvGraphicFramePr>
          <p:nvPr/>
        </p:nvGraphicFramePr>
        <p:xfrm>
          <a:off x="815470" y="3482675"/>
          <a:ext cx="11441020" cy="6353172"/>
        </p:xfrm>
        <a:graphic>
          <a:graphicData uri="http://schemas.openxmlformats.org/drawingml/2006/table">
            <a:tbl>
              <a:tblPr/>
              <a:tblGrid>
                <a:gridCol w="2288204">
                  <a:extLst>
                    <a:ext uri="{9D8B030D-6E8A-4147-A177-3AD203B41FA5}">
                      <a16:colId xmlns:a16="http://schemas.microsoft.com/office/drawing/2014/main" val="20000"/>
                    </a:ext>
                  </a:extLst>
                </a:gridCol>
                <a:gridCol w="2288204">
                  <a:extLst>
                    <a:ext uri="{9D8B030D-6E8A-4147-A177-3AD203B41FA5}">
                      <a16:colId xmlns:a16="http://schemas.microsoft.com/office/drawing/2014/main" val="20001"/>
                    </a:ext>
                  </a:extLst>
                </a:gridCol>
                <a:gridCol w="2288204">
                  <a:extLst>
                    <a:ext uri="{9D8B030D-6E8A-4147-A177-3AD203B41FA5}">
                      <a16:colId xmlns:a16="http://schemas.microsoft.com/office/drawing/2014/main" val="20002"/>
                    </a:ext>
                  </a:extLst>
                </a:gridCol>
                <a:gridCol w="2288204">
                  <a:extLst>
                    <a:ext uri="{9D8B030D-6E8A-4147-A177-3AD203B41FA5}">
                      <a16:colId xmlns:a16="http://schemas.microsoft.com/office/drawing/2014/main" val="20003"/>
                    </a:ext>
                  </a:extLst>
                </a:gridCol>
                <a:gridCol w="2288204">
                  <a:extLst>
                    <a:ext uri="{9D8B030D-6E8A-4147-A177-3AD203B41FA5}">
                      <a16:colId xmlns:a16="http://schemas.microsoft.com/office/drawing/2014/main" val="20004"/>
                    </a:ext>
                  </a:extLst>
                </a:gridCol>
              </a:tblGrid>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Summary</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Primary</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Upper Primary</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Secondary</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Higher Secondary</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Minimum</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6.00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3.00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5.00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8.00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1st Quartile</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15.85</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11.00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10.00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15.00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Median</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21.00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16.00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12.00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19.00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Mean</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21.25</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16.05</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15.34</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22.86</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3rd Quartile</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26.00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20.00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18.00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28.00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07596">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Maximum</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57.00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33.00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55.00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1679"/>
                        </a:lnSpc>
                        <a:defRPr/>
                      </a:pPr>
                      <a:endParaRPr lang="en-US" sz="1100"/>
                    </a:p>
                    <a:p>
                      <a:pPr algn="just">
                        <a:lnSpc>
                          <a:spcPts val="1679"/>
                        </a:lnSpc>
                      </a:pPr>
                      <a:r>
                        <a:rPr lang="en-US" sz="1200" b="1">
                          <a:solidFill>
                            <a:srgbClr val="000000"/>
                          </a:solidFill>
                          <a:latin typeface="Times New Roman Bold"/>
                          <a:ea typeface="Times New Roman Bold"/>
                          <a:cs typeface="Times New Roman Bold"/>
                          <a:sym typeface="Times New Roman Bold"/>
                        </a:rPr>
                        <a:t>  67.00</a:t>
                      </a:r>
                    </a:p>
                    <a:p>
                      <a:pPr algn="just">
                        <a:lnSpc>
                          <a:spcPts val="1679"/>
                        </a:lnSpc>
                      </a:pPr>
                      <a:r>
                        <a:rPr lang="en-US" sz="1200" b="1">
                          <a:solidFill>
                            <a:srgbClr val="000000"/>
                          </a:solidFill>
                          <a:latin typeface="Times New Roman Bold"/>
                          <a:ea typeface="Times New Roman Bold"/>
                          <a:cs typeface="Times New Roman Bold"/>
                          <a:sym typeface="Times New Roman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TextBox 4"/>
          <p:cNvSpPr txBox="1"/>
          <p:nvPr/>
        </p:nvSpPr>
        <p:spPr>
          <a:xfrm>
            <a:off x="815321" y="298386"/>
            <a:ext cx="12561332" cy="1085850"/>
          </a:xfrm>
          <a:prstGeom prst="rect">
            <a:avLst/>
          </a:prstGeom>
        </p:spPr>
        <p:txBody>
          <a:bodyPr lIns="0" tIns="0" rIns="0" bIns="0" rtlCol="0" anchor="t">
            <a:spAutoFit/>
          </a:bodyPr>
          <a:lstStyle/>
          <a:p>
            <a:pPr marL="0" lvl="0" indent="0" algn="l">
              <a:lnSpc>
                <a:spcPts val="8520"/>
              </a:lnSpc>
              <a:spcBef>
                <a:spcPct val="0"/>
              </a:spcBef>
            </a:pPr>
            <a:r>
              <a:rPr lang="en-US" sz="7100" spc="142">
                <a:solidFill>
                  <a:srgbClr val="000000"/>
                </a:solidFill>
                <a:latin typeface="Gagalin"/>
                <a:ea typeface="Gagalin"/>
                <a:cs typeface="Gagalin"/>
                <a:sym typeface="Gagalin"/>
              </a:rPr>
              <a:t>5. PUPIL TEACHER RATIO</a:t>
            </a:r>
          </a:p>
        </p:txBody>
      </p:sp>
      <p:sp>
        <p:nvSpPr>
          <p:cNvPr id="5" name="AutoShape 5"/>
          <p:cNvSpPr/>
          <p:nvPr/>
        </p:nvSpPr>
        <p:spPr>
          <a:xfrm>
            <a:off x="730290" y="1661798"/>
            <a:ext cx="14670683" cy="1173176"/>
          </a:xfrm>
          <a:prstGeom prst="rect">
            <a:avLst/>
          </a:prstGeom>
          <a:solidFill>
            <a:srgbClr val="FFFFFF"/>
          </a:solidFill>
        </p:spPr>
      </p:sp>
      <p:sp>
        <p:nvSpPr>
          <p:cNvPr id="6" name="TextBox 6"/>
          <p:cNvSpPr txBox="1"/>
          <p:nvPr/>
        </p:nvSpPr>
        <p:spPr>
          <a:xfrm>
            <a:off x="1332183" y="2273974"/>
            <a:ext cx="13434079" cy="387029"/>
          </a:xfrm>
          <a:prstGeom prst="rect">
            <a:avLst/>
          </a:prstGeom>
        </p:spPr>
        <p:txBody>
          <a:bodyPr wrap="square" lIns="0" tIns="0" rIns="0" bIns="0" rtlCol="0" anchor="t">
            <a:spAutoFit/>
          </a:bodyPr>
          <a:lstStyle/>
          <a:p>
            <a:pPr>
              <a:lnSpc>
                <a:spcPts val="3359"/>
              </a:lnSpc>
              <a:spcBef>
                <a:spcPct val="0"/>
              </a:spcBef>
            </a:pPr>
            <a:r>
              <a:rPr lang="en-US" sz="2399" dirty="0">
                <a:solidFill>
                  <a:srgbClr val="000000"/>
                </a:solidFill>
                <a:latin typeface="Gagalin"/>
                <a:ea typeface="Gagalin"/>
                <a:cs typeface="Gagalin"/>
                <a:sym typeface="Gagalin"/>
              </a:rPr>
              <a:t>PTR= (Total Number of Students enrolled)/(Total Number of Teachers)</a:t>
            </a:r>
          </a:p>
        </p:txBody>
      </p:sp>
      <p:sp>
        <p:nvSpPr>
          <p:cNvPr id="7" name="TextBox 7"/>
          <p:cNvSpPr txBox="1"/>
          <p:nvPr/>
        </p:nvSpPr>
        <p:spPr>
          <a:xfrm>
            <a:off x="815321" y="1753775"/>
            <a:ext cx="14585653" cy="453390"/>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Times New Roman"/>
                <a:ea typeface="Times New Roman"/>
                <a:cs typeface="Times New Roman"/>
                <a:sym typeface="Times New Roman"/>
              </a:rPr>
              <a:t>The Pupil Teacher Ratio (PTR) is one of the major education indicators measuring the ratio of pupils to teachers</a:t>
            </a:r>
          </a:p>
        </p:txBody>
      </p:sp>
      <p:sp>
        <p:nvSpPr>
          <p:cNvPr id="8" name="AutoShape 8"/>
          <p:cNvSpPr/>
          <p:nvPr/>
        </p:nvSpPr>
        <p:spPr>
          <a:xfrm>
            <a:off x="730290" y="2987375"/>
            <a:ext cx="7712470" cy="370285"/>
          </a:xfrm>
          <a:prstGeom prst="rect">
            <a:avLst/>
          </a:prstGeom>
          <a:solidFill>
            <a:srgbClr val="FFFFFF"/>
          </a:solidFill>
        </p:spPr>
      </p:sp>
      <p:sp>
        <p:nvSpPr>
          <p:cNvPr id="9" name="TextBox 9"/>
          <p:cNvSpPr txBox="1"/>
          <p:nvPr/>
        </p:nvSpPr>
        <p:spPr>
          <a:xfrm>
            <a:off x="498385" y="2969586"/>
            <a:ext cx="8176279" cy="365293"/>
          </a:xfrm>
          <a:prstGeom prst="rect">
            <a:avLst/>
          </a:prstGeom>
        </p:spPr>
        <p:txBody>
          <a:bodyPr wrap="square" lIns="0" tIns="0" rIns="0" bIns="0" rtlCol="0" anchor="t">
            <a:spAutoFit/>
          </a:bodyPr>
          <a:lstStyle/>
          <a:p>
            <a:pPr algn="ctr">
              <a:lnSpc>
                <a:spcPts val="3219"/>
              </a:lnSpc>
              <a:spcBef>
                <a:spcPct val="0"/>
              </a:spcBef>
            </a:pPr>
            <a:r>
              <a:rPr lang="en-US" sz="2299" dirty="0">
                <a:solidFill>
                  <a:srgbClr val="000000"/>
                </a:solidFill>
                <a:latin typeface="Gagalin"/>
                <a:ea typeface="Gagalin"/>
                <a:cs typeface="Gagalin"/>
                <a:sym typeface="Gagalin"/>
              </a:rPr>
              <a:t>Table 5.1: PTR summarization of different school levels</a:t>
            </a:r>
          </a:p>
        </p:txBody>
      </p:sp>
      <p:sp>
        <p:nvSpPr>
          <p:cNvPr id="10" name="Freeform 10"/>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AutoShape 12"/>
          <p:cNvSpPr/>
          <p:nvPr/>
        </p:nvSpPr>
        <p:spPr>
          <a:xfrm>
            <a:off x="12497572" y="3469491"/>
            <a:ext cx="4990268" cy="6366359"/>
          </a:xfrm>
          <a:prstGeom prst="rect">
            <a:avLst/>
          </a:prstGeom>
          <a:solidFill>
            <a:srgbClr val="FFFFFF"/>
          </a:solidFill>
        </p:spPr>
      </p:sp>
      <p:sp>
        <p:nvSpPr>
          <p:cNvPr id="13" name="TextBox 13"/>
          <p:cNvSpPr txBox="1"/>
          <p:nvPr/>
        </p:nvSpPr>
        <p:spPr>
          <a:xfrm>
            <a:off x="12764213" y="4661413"/>
            <a:ext cx="4495087" cy="4644390"/>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Times New Roman"/>
                <a:ea typeface="Times New Roman"/>
                <a:cs typeface="Times New Roman"/>
                <a:sym typeface="Times New Roman"/>
              </a:rPr>
              <a:t>· Higher Secondary is experiencing the most severe teacher shortage problems on average and at extremes.</a:t>
            </a:r>
          </a:p>
          <a:p>
            <a:pPr algn="just">
              <a:lnSpc>
                <a:spcPts val="3359"/>
              </a:lnSpc>
              <a:spcBef>
                <a:spcPct val="0"/>
              </a:spcBef>
            </a:pPr>
            <a:r>
              <a:rPr lang="en-US" sz="2399">
                <a:solidFill>
                  <a:srgbClr val="000000"/>
                </a:solidFill>
                <a:latin typeface="Times New Roman"/>
                <a:ea typeface="Times New Roman"/>
                <a:cs typeface="Times New Roman"/>
                <a:sym typeface="Times New Roman"/>
              </a:rPr>
              <a:t>· Secondary and Upper Primary have comparatively lower PTRs, which reflects improved teacher availability.</a:t>
            </a:r>
          </a:p>
          <a:p>
            <a:pPr algn="just">
              <a:lnSpc>
                <a:spcPts val="3359"/>
              </a:lnSpc>
            </a:pPr>
            <a:r>
              <a:rPr lang="en-US" sz="2399">
                <a:solidFill>
                  <a:srgbClr val="000000"/>
                </a:solidFill>
                <a:latin typeface="Times New Roman"/>
                <a:ea typeface="Times New Roman"/>
                <a:cs typeface="Times New Roman"/>
                <a:sym typeface="Times New Roman"/>
              </a:rPr>
              <a:t>· The Primary level, although balanced at the median, has some schools with extremely high PTRs.</a:t>
            </a:r>
          </a:p>
        </p:txBody>
      </p:sp>
      <p:sp>
        <p:nvSpPr>
          <p:cNvPr id="14" name="TextBox 14"/>
          <p:cNvSpPr txBox="1"/>
          <p:nvPr/>
        </p:nvSpPr>
        <p:spPr>
          <a:xfrm>
            <a:off x="12764213" y="3917471"/>
            <a:ext cx="3574951" cy="453390"/>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imes New Roman Bold"/>
                <a:ea typeface="Times New Roman Bold"/>
                <a:cs typeface="Times New Roman Bold"/>
                <a:sym typeface="Times New Roman Bold"/>
              </a:rPr>
              <a:t>Observations from table 5.1:</a:t>
            </a:r>
          </a:p>
        </p:txBody>
      </p:sp>
      <p:sp>
        <p:nvSpPr>
          <p:cNvPr id="15" name="Freeform 15"/>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5057762" y="-512662"/>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0655" y="-1786376"/>
            <a:ext cx="4621267" cy="4883770"/>
          </a:xfrm>
          <a:custGeom>
            <a:avLst/>
            <a:gdLst/>
            <a:ahLst/>
            <a:cxnLst/>
            <a:rect l="l" t="t" r="r" b="b"/>
            <a:pathLst>
              <a:path w="4621267" h="4883770">
                <a:moveTo>
                  <a:pt x="0" y="0"/>
                </a:moveTo>
                <a:lnTo>
                  <a:pt x="4621267" y="0"/>
                </a:lnTo>
                <a:lnTo>
                  <a:pt x="4621267" y="4883770"/>
                </a:lnTo>
                <a:lnTo>
                  <a:pt x="0" y="488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9622" y="2304059"/>
            <a:ext cx="11301259" cy="5678883"/>
          </a:xfrm>
          <a:custGeom>
            <a:avLst/>
            <a:gdLst/>
            <a:ahLst/>
            <a:cxnLst/>
            <a:rect l="l" t="t" r="r" b="b"/>
            <a:pathLst>
              <a:path w="11301259" h="5678883">
                <a:moveTo>
                  <a:pt x="0" y="0"/>
                </a:moveTo>
                <a:lnTo>
                  <a:pt x="11301259" y="0"/>
                </a:lnTo>
                <a:lnTo>
                  <a:pt x="11301259" y="5678882"/>
                </a:lnTo>
                <a:lnTo>
                  <a:pt x="0" y="5678882"/>
                </a:lnTo>
                <a:lnTo>
                  <a:pt x="0" y="0"/>
                </a:lnTo>
                <a:close/>
              </a:path>
            </a:pathLst>
          </a:custGeom>
          <a:blipFill>
            <a:blip r:embed="rId6"/>
            <a:stretch>
              <a:fillRect/>
            </a:stretch>
          </a:blipFill>
        </p:spPr>
      </p:sp>
      <p:sp>
        <p:nvSpPr>
          <p:cNvPr id="5" name="AutoShape 5"/>
          <p:cNvSpPr/>
          <p:nvPr/>
        </p:nvSpPr>
        <p:spPr>
          <a:xfrm>
            <a:off x="642323" y="1038225"/>
            <a:ext cx="8968185" cy="1065226"/>
          </a:xfrm>
          <a:prstGeom prst="rect">
            <a:avLst/>
          </a:prstGeom>
          <a:solidFill>
            <a:srgbClr val="C6E284"/>
          </a:solidFill>
        </p:spPr>
      </p:sp>
      <p:sp>
        <p:nvSpPr>
          <p:cNvPr id="6" name="TextBox 6"/>
          <p:cNvSpPr txBox="1"/>
          <p:nvPr/>
        </p:nvSpPr>
        <p:spPr>
          <a:xfrm>
            <a:off x="699473" y="1066800"/>
            <a:ext cx="8968185" cy="9766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Gagalin"/>
                <a:ea typeface="Gagalin"/>
                <a:cs typeface="Gagalin"/>
                <a:sym typeface="Gagalin"/>
              </a:rPr>
              <a:t>Figure 5.a: Boxplot of PTR for different school levels </a:t>
            </a:r>
          </a:p>
          <a:p>
            <a:pPr algn="just">
              <a:lnSpc>
                <a:spcPts val="3919"/>
              </a:lnSpc>
              <a:spcBef>
                <a:spcPct val="0"/>
              </a:spcBef>
            </a:pPr>
            <a:r>
              <a:rPr lang="en-US" sz="2799">
                <a:solidFill>
                  <a:srgbClr val="000000"/>
                </a:solidFill>
                <a:latin typeface="Gagalin"/>
                <a:ea typeface="Gagalin"/>
                <a:cs typeface="Gagalin"/>
                <a:sym typeface="Gagalin"/>
              </a:rPr>
              <a:t>over the years</a:t>
            </a:r>
          </a:p>
        </p:txBody>
      </p:sp>
      <p:sp>
        <p:nvSpPr>
          <p:cNvPr id="7" name="AutoShape 7"/>
          <p:cNvSpPr/>
          <p:nvPr/>
        </p:nvSpPr>
        <p:spPr>
          <a:xfrm>
            <a:off x="699622" y="9258300"/>
            <a:ext cx="17082760" cy="475311"/>
          </a:xfrm>
          <a:prstGeom prst="rect">
            <a:avLst/>
          </a:prstGeom>
          <a:solidFill>
            <a:srgbClr val="FFFFFF"/>
          </a:solidFill>
        </p:spPr>
      </p:sp>
      <p:sp>
        <p:nvSpPr>
          <p:cNvPr id="8" name="AutoShape 8"/>
          <p:cNvSpPr/>
          <p:nvPr/>
        </p:nvSpPr>
        <p:spPr>
          <a:xfrm>
            <a:off x="12190364" y="1028700"/>
            <a:ext cx="5592018" cy="8704911"/>
          </a:xfrm>
          <a:prstGeom prst="rect">
            <a:avLst/>
          </a:prstGeom>
          <a:solidFill>
            <a:srgbClr val="FFFFFF"/>
          </a:solidFill>
        </p:spPr>
      </p:sp>
      <p:sp>
        <p:nvSpPr>
          <p:cNvPr id="9" name="TextBox 9"/>
          <p:cNvSpPr txBox="1"/>
          <p:nvPr/>
        </p:nvSpPr>
        <p:spPr>
          <a:xfrm>
            <a:off x="12309734" y="1526540"/>
            <a:ext cx="5278488" cy="7997190"/>
          </a:xfrm>
          <a:prstGeom prst="rect">
            <a:avLst/>
          </a:prstGeom>
        </p:spPr>
        <p:txBody>
          <a:bodyPr lIns="0" tIns="0" rIns="0" bIns="0" rtlCol="0" anchor="t">
            <a:spAutoFit/>
          </a:bodyPr>
          <a:lstStyle/>
          <a:p>
            <a:pPr marL="518158" lvl="1" indent="-259079" algn="just">
              <a:lnSpc>
                <a:spcPts val="3359"/>
              </a:lnSpc>
              <a:buFont typeface="Arial"/>
              <a:buChar char="•"/>
            </a:pPr>
            <a:r>
              <a:rPr lang="en-US" sz="2399">
                <a:solidFill>
                  <a:srgbClr val="000000"/>
                </a:solidFill>
                <a:latin typeface="Times New Roman"/>
                <a:ea typeface="Times New Roman"/>
                <a:cs typeface="Times New Roman"/>
                <a:sym typeface="Times New Roman"/>
              </a:rPr>
              <a:t>Primary and HS levels consistently show higher median PTRs across all years, indicating relatively larger class sizes or fewer teachers per student.</a:t>
            </a:r>
          </a:p>
          <a:p>
            <a:pPr marL="518158" lvl="1" indent="-259079" algn="just">
              <a:lnSpc>
                <a:spcPts val="3359"/>
              </a:lnSpc>
              <a:buFont typeface="Arial"/>
              <a:buChar char="•"/>
            </a:pPr>
            <a:r>
              <a:rPr lang="en-US" sz="2399">
                <a:solidFill>
                  <a:srgbClr val="000000"/>
                </a:solidFill>
                <a:latin typeface="Times New Roman"/>
                <a:ea typeface="Times New Roman"/>
                <a:cs typeface="Times New Roman"/>
                <a:sym typeface="Times New Roman"/>
              </a:rPr>
              <a:t>Secondary and Upper Primary levels have comparatively lower median PTRs, suggesting better teacher availability.</a:t>
            </a:r>
          </a:p>
          <a:p>
            <a:pPr marL="518158" lvl="1" indent="-259079" algn="just">
              <a:lnSpc>
                <a:spcPts val="3359"/>
              </a:lnSpc>
              <a:buFont typeface="Arial"/>
              <a:buChar char="•"/>
            </a:pPr>
            <a:r>
              <a:rPr lang="en-US" sz="2399">
                <a:solidFill>
                  <a:srgbClr val="000000"/>
                </a:solidFill>
                <a:latin typeface="Times New Roman"/>
                <a:ea typeface="Times New Roman"/>
                <a:cs typeface="Times New Roman"/>
                <a:sym typeface="Times New Roman"/>
              </a:rPr>
              <a:t>There is a presence of outliers across all levels and years, especially at the HS and primary levels, indicating extreme cases with very high PTRs.</a:t>
            </a:r>
          </a:p>
          <a:p>
            <a:pPr marL="518158" lvl="1" indent="-259079" algn="just">
              <a:lnSpc>
                <a:spcPts val="3359"/>
              </a:lnSpc>
              <a:buFont typeface="Arial"/>
              <a:buChar char="•"/>
            </a:pPr>
            <a:r>
              <a:rPr lang="en-US" sz="2399">
                <a:solidFill>
                  <a:srgbClr val="000000"/>
                </a:solidFill>
                <a:latin typeface="Times New Roman"/>
                <a:ea typeface="Times New Roman"/>
                <a:cs typeface="Times New Roman"/>
                <a:sym typeface="Times New Roman"/>
              </a:rPr>
              <a:t>Overall, median PTR values remain fairly stable over the years, with no drastic shifts, though a slight decrease is visible in the higher levels from 2020 onwards.</a:t>
            </a:r>
          </a:p>
          <a:p>
            <a:pPr algn="just">
              <a:lnSpc>
                <a:spcPts val="3359"/>
              </a:lnSpc>
              <a:spcBef>
                <a:spcPct val="0"/>
              </a:spcBef>
            </a:pPr>
            <a:endParaRPr lang="en-US" sz="2399">
              <a:solidFill>
                <a:srgbClr val="000000"/>
              </a:solidFill>
              <a:latin typeface="Times New Roman"/>
              <a:ea typeface="Times New Roman"/>
              <a:cs typeface="Times New Roman"/>
              <a:sym typeface="Times New Roman"/>
            </a:endParaRPr>
          </a:p>
        </p:txBody>
      </p:sp>
      <p:sp>
        <p:nvSpPr>
          <p:cNvPr id="10" name="TextBox 10"/>
          <p:cNvSpPr txBox="1"/>
          <p:nvPr/>
        </p:nvSpPr>
        <p:spPr>
          <a:xfrm>
            <a:off x="12309734" y="1028700"/>
            <a:ext cx="3149203" cy="453390"/>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Times New Roman Bold"/>
                <a:ea typeface="Times New Roman Bold"/>
                <a:cs typeface="Times New Roman Bold"/>
                <a:sym typeface="Times New Roman Bold"/>
              </a:rPr>
              <a:t>Comments on Figure 5.A</a:t>
            </a:r>
          </a:p>
        </p:txBody>
      </p:sp>
      <p:sp>
        <p:nvSpPr>
          <p:cNvPr id="11" name="TextBox 11"/>
          <p:cNvSpPr txBox="1"/>
          <p:nvPr/>
        </p:nvSpPr>
        <p:spPr>
          <a:xfrm>
            <a:off x="699473" y="9191625"/>
            <a:ext cx="14671675" cy="453390"/>
          </a:xfrm>
          <a:prstGeom prst="rect">
            <a:avLst/>
          </a:prstGeom>
        </p:spPr>
        <p:txBody>
          <a:bodyPr lIns="0" tIns="0" rIns="0" bIns="0" rtlCol="0" anchor="t">
            <a:spAutoFit/>
          </a:bodyPr>
          <a:lstStyle/>
          <a:p>
            <a:pPr marL="518158" lvl="1" indent="-259079" algn="ctr">
              <a:lnSpc>
                <a:spcPts val="3359"/>
              </a:lnSpc>
              <a:buFont typeface="Arial"/>
              <a:buChar char="•"/>
            </a:pPr>
            <a:r>
              <a:rPr lang="en-US" sz="2399">
                <a:solidFill>
                  <a:srgbClr val="000000"/>
                </a:solidFill>
                <a:latin typeface="Times New Roman"/>
                <a:ea typeface="Times New Roman"/>
                <a:cs typeface="Times New Roman"/>
                <a:sym typeface="Times New Roman"/>
              </a:rPr>
              <a:t>The spread (IQR) is larger in HS and primary, indicating more variation in teacher distribution at those levels.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56284" y="1006567"/>
            <a:ext cx="11301259" cy="5678883"/>
          </a:xfrm>
          <a:custGeom>
            <a:avLst/>
            <a:gdLst/>
            <a:ahLst/>
            <a:cxnLst/>
            <a:rect l="l" t="t" r="r" b="b"/>
            <a:pathLst>
              <a:path w="11301259" h="5678883">
                <a:moveTo>
                  <a:pt x="0" y="0"/>
                </a:moveTo>
                <a:lnTo>
                  <a:pt x="11301259" y="0"/>
                </a:lnTo>
                <a:lnTo>
                  <a:pt x="11301259" y="5678883"/>
                </a:lnTo>
                <a:lnTo>
                  <a:pt x="0" y="5678883"/>
                </a:lnTo>
                <a:lnTo>
                  <a:pt x="0" y="0"/>
                </a:lnTo>
                <a:close/>
              </a:path>
            </a:pathLst>
          </a:custGeom>
          <a:blipFill>
            <a:blip r:embed="rId2"/>
            <a:stretch>
              <a:fillRect/>
            </a:stretch>
          </a:blipFill>
        </p:spPr>
      </p:sp>
      <p:sp>
        <p:nvSpPr>
          <p:cNvPr id="3" name="AutoShape 3"/>
          <p:cNvSpPr/>
          <p:nvPr/>
        </p:nvSpPr>
        <p:spPr>
          <a:xfrm>
            <a:off x="556284" y="289476"/>
            <a:ext cx="9160471" cy="643586"/>
          </a:xfrm>
          <a:prstGeom prst="rect">
            <a:avLst/>
          </a:prstGeom>
          <a:solidFill>
            <a:srgbClr val="C6E284"/>
          </a:solidFill>
        </p:spPr>
      </p:sp>
      <p:sp>
        <p:nvSpPr>
          <p:cNvPr id="4" name="TextBox 4"/>
          <p:cNvSpPr txBox="1"/>
          <p:nvPr/>
        </p:nvSpPr>
        <p:spPr>
          <a:xfrm>
            <a:off x="556284" y="342029"/>
            <a:ext cx="9160471"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Gagalin"/>
                <a:ea typeface="Gagalin"/>
                <a:cs typeface="Gagalin"/>
                <a:sym typeface="Gagalin"/>
              </a:rPr>
              <a:t>Figure 5.B: PTR trends in India over the years (2018-2023)</a:t>
            </a:r>
          </a:p>
        </p:txBody>
      </p:sp>
      <p:sp>
        <p:nvSpPr>
          <p:cNvPr id="5" name="AutoShape 5"/>
          <p:cNvSpPr/>
          <p:nvPr/>
        </p:nvSpPr>
        <p:spPr>
          <a:xfrm>
            <a:off x="480084" y="6847351"/>
            <a:ext cx="14761539" cy="3296774"/>
          </a:xfrm>
          <a:prstGeom prst="rect">
            <a:avLst/>
          </a:prstGeom>
          <a:gradFill rotWithShape="1">
            <a:gsLst>
              <a:gs pos="0">
                <a:srgbClr val="A6A6A6">
                  <a:alpha val="100000"/>
                </a:srgbClr>
              </a:gs>
              <a:gs pos="100000">
                <a:srgbClr val="FFFFFF">
                  <a:alpha val="100000"/>
                </a:srgbClr>
              </a:gs>
            </a:gsLst>
            <a:lin ang="0"/>
          </a:gradFill>
        </p:spPr>
      </p:sp>
      <p:sp>
        <p:nvSpPr>
          <p:cNvPr id="6" name="Freeform 6"/>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057762" y="-512662"/>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AutoShape 8"/>
          <p:cNvSpPr/>
          <p:nvPr/>
        </p:nvSpPr>
        <p:spPr>
          <a:xfrm>
            <a:off x="12255578" y="441876"/>
            <a:ext cx="5768498" cy="9702249"/>
          </a:xfrm>
          <a:prstGeom prst="rect">
            <a:avLst/>
          </a:prstGeom>
          <a:gradFill rotWithShape="1">
            <a:gsLst>
              <a:gs pos="0">
                <a:srgbClr val="A6A6A6">
                  <a:alpha val="100000"/>
                </a:srgbClr>
              </a:gs>
              <a:gs pos="100000">
                <a:srgbClr val="FFFFFF">
                  <a:alpha val="100000"/>
                </a:srgbClr>
              </a:gs>
            </a:gsLst>
            <a:lin ang="0"/>
          </a:gradFill>
        </p:spPr>
      </p:sp>
      <p:sp>
        <p:nvSpPr>
          <p:cNvPr id="9" name="TextBox 9"/>
          <p:cNvSpPr txBox="1"/>
          <p:nvPr/>
        </p:nvSpPr>
        <p:spPr>
          <a:xfrm>
            <a:off x="12341542" y="456329"/>
            <a:ext cx="5596569" cy="5901690"/>
          </a:xfrm>
          <a:prstGeom prst="rect">
            <a:avLst/>
          </a:prstGeom>
        </p:spPr>
        <p:txBody>
          <a:bodyPr lIns="0" tIns="0" rIns="0" bIns="0" rtlCol="0" anchor="t">
            <a:spAutoFit/>
          </a:bodyPr>
          <a:lstStyle/>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Comments on Figure 5.B:</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Primary Level (Green Line):</a:t>
            </a:r>
          </a:p>
          <a:p>
            <a:pPr algn="just">
              <a:lnSpc>
                <a:spcPts val="3359"/>
              </a:lnSpc>
              <a:spcBef>
                <a:spcPct val="0"/>
              </a:spcBef>
            </a:pPr>
            <a:r>
              <a:rPr lang="en-US" sz="2399">
                <a:solidFill>
                  <a:srgbClr val="000000"/>
                </a:solidFill>
                <a:latin typeface="Times New Roman"/>
                <a:ea typeface="Times New Roman"/>
                <a:cs typeface="Times New Roman"/>
                <a:sym typeface="Times New Roman"/>
              </a:rPr>
              <a:t>· In the beginning close to 27 in 2018, a steady fall up to 2021, then a steep decline from 2021 to 2023.This may indicate recent targeted recruitment or reallocation of teachers at primary schools.</a:t>
            </a:r>
          </a:p>
          <a:p>
            <a:pPr algn="just">
              <a:lnSpc>
                <a:spcPts val="3359"/>
              </a:lnSpc>
              <a:spcBef>
                <a:spcPct val="0"/>
              </a:spcBef>
            </a:pPr>
            <a:r>
              <a:rPr lang="en-US" sz="2399">
                <a:solidFill>
                  <a:srgbClr val="000000"/>
                </a:solidFill>
                <a:latin typeface="Times New Roman"/>
                <a:ea typeface="Times New Roman"/>
                <a:cs typeface="Times New Roman"/>
                <a:sym typeface="Times New Roman"/>
              </a:rPr>
              <a:t>· 2023 PTR for primary is approximately 21, a notable improvement.</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Higher Secondary (Blue Line):</a:t>
            </a:r>
          </a:p>
          <a:p>
            <a:pPr algn="just">
              <a:lnSpc>
                <a:spcPts val="3359"/>
              </a:lnSpc>
              <a:spcBef>
                <a:spcPct val="0"/>
              </a:spcBef>
            </a:pPr>
            <a:r>
              <a:rPr lang="en-US" sz="2399">
                <a:solidFill>
                  <a:srgbClr val="000000"/>
                </a:solidFill>
                <a:latin typeface="Times New Roman"/>
                <a:ea typeface="Times New Roman"/>
                <a:cs typeface="Times New Roman"/>
                <a:sym typeface="Times New Roman"/>
              </a:rPr>
              <a:t>· Begins near 27 in 2018, remains fairly level up to 2020, peaks in 2021, and then falls in 2022–2023.</a:t>
            </a:r>
          </a:p>
          <a:p>
            <a:pPr algn="just">
              <a:lnSpc>
                <a:spcPts val="3359"/>
              </a:lnSpc>
              <a:spcBef>
                <a:spcPct val="0"/>
              </a:spcBef>
            </a:pPr>
            <a:endParaRPr lang="en-US" sz="2399">
              <a:solidFill>
                <a:srgbClr val="000000"/>
              </a:solidFill>
              <a:latin typeface="Times New Roman"/>
              <a:ea typeface="Times New Roman"/>
              <a:cs typeface="Times New Roman"/>
              <a:sym typeface="Times New Roman"/>
            </a:endParaRPr>
          </a:p>
        </p:txBody>
      </p:sp>
      <p:sp>
        <p:nvSpPr>
          <p:cNvPr id="10" name="AutoShape 10"/>
          <p:cNvSpPr/>
          <p:nvPr/>
        </p:nvSpPr>
        <p:spPr>
          <a:xfrm>
            <a:off x="480084" y="7732395"/>
            <a:ext cx="17458027" cy="2411730"/>
          </a:xfrm>
          <a:prstGeom prst="rect">
            <a:avLst/>
          </a:prstGeom>
          <a:gradFill rotWithShape="1">
            <a:gsLst>
              <a:gs pos="0">
                <a:srgbClr val="A6A6A6">
                  <a:alpha val="100000"/>
                </a:srgbClr>
              </a:gs>
              <a:gs pos="100000">
                <a:srgbClr val="FFFFFF">
                  <a:alpha val="100000"/>
                </a:srgbClr>
              </a:gs>
            </a:gsLst>
            <a:lin ang="0"/>
          </a:gradFill>
        </p:spPr>
      </p:sp>
      <p:sp>
        <p:nvSpPr>
          <p:cNvPr id="11" name="TextBox 11"/>
          <p:cNvSpPr txBox="1"/>
          <p:nvPr/>
        </p:nvSpPr>
        <p:spPr>
          <a:xfrm>
            <a:off x="556284" y="6362464"/>
            <a:ext cx="11301259" cy="2129790"/>
          </a:xfrm>
          <a:prstGeom prst="rect">
            <a:avLst/>
          </a:prstGeom>
        </p:spPr>
        <p:txBody>
          <a:bodyPr lIns="0" tIns="0" rIns="0" bIns="0" rtlCol="0" anchor="t">
            <a:spAutoFit/>
          </a:bodyPr>
          <a:lstStyle/>
          <a:p>
            <a:pPr algn="just">
              <a:lnSpc>
                <a:spcPts val="3359"/>
              </a:lnSpc>
              <a:spcBef>
                <a:spcPct val="0"/>
              </a:spcBef>
            </a:pPr>
            <a:endParaRP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Secondary Level (Red Line):</a:t>
            </a:r>
          </a:p>
          <a:p>
            <a:pPr algn="just">
              <a:lnSpc>
                <a:spcPts val="3359"/>
              </a:lnSpc>
              <a:spcBef>
                <a:spcPct val="0"/>
              </a:spcBef>
            </a:pPr>
            <a:r>
              <a:rPr lang="en-US" sz="2399">
                <a:solidFill>
                  <a:srgbClr val="000000"/>
                </a:solidFill>
                <a:latin typeface="Times New Roman"/>
                <a:ea typeface="Times New Roman"/>
                <a:cs typeface="Times New Roman"/>
                <a:sym typeface="Times New Roman"/>
              </a:rPr>
              <a:t>· The most steady and smooth falling trend from ~19 in 2018 to ~16 in 2023.This indicates consistent improvement in the recruitment of teachers or more equitable </a:t>
            </a:r>
          </a:p>
          <a:p>
            <a:pPr algn="just">
              <a:lnSpc>
                <a:spcPts val="3359"/>
              </a:lnSpc>
              <a:spcBef>
                <a:spcPct val="0"/>
              </a:spcBef>
            </a:pPr>
            <a:endParaRPr lang="en-US" sz="2399">
              <a:solidFill>
                <a:srgbClr val="000000"/>
              </a:solidFill>
              <a:latin typeface="Times New Roman"/>
              <a:ea typeface="Times New Roman"/>
              <a:cs typeface="Times New Roman"/>
              <a:sym typeface="Times New Roman"/>
            </a:endParaRPr>
          </a:p>
        </p:txBody>
      </p:sp>
      <p:sp>
        <p:nvSpPr>
          <p:cNvPr id="12" name="TextBox 12"/>
          <p:cNvSpPr txBox="1"/>
          <p:nvPr/>
        </p:nvSpPr>
        <p:spPr>
          <a:xfrm>
            <a:off x="12341542" y="5944381"/>
            <a:ext cx="5596569" cy="1710690"/>
          </a:xfrm>
          <a:prstGeom prst="rect">
            <a:avLst/>
          </a:prstGeom>
        </p:spPr>
        <p:txBody>
          <a:bodyPr lIns="0" tIns="0" rIns="0" bIns="0" rtlCol="0" anchor="t">
            <a:spAutoFit/>
          </a:bodyPr>
          <a:lstStyle/>
          <a:p>
            <a:pPr algn="just">
              <a:lnSpc>
                <a:spcPts val="3359"/>
              </a:lnSpc>
              <a:spcBef>
                <a:spcPct val="0"/>
              </a:spcBef>
            </a:pPr>
            <a:r>
              <a:rPr lang="en-US" sz="2399">
                <a:solidFill>
                  <a:srgbClr val="000000"/>
                </a:solidFill>
                <a:latin typeface="Times New Roman"/>
                <a:ea typeface="Times New Roman"/>
                <a:cs typeface="Times New Roman"/>
                <a:sym typeface="Times New Roman"/>
              </a:rPr>
              <a:t>· The 2021 peak might be caused by policy changes or short-term teacher deficiencies.</a:t>
            </a:r>
          </a:p>
          <a:p>
            <a:pPr algn="just">
              <a:lnSpc>
                <a:spcPts val="3359"/>
              </a:lnSpc>
              <a:spcBef>
                <a:spcPct val="0"/>
              </a:spcBef>
            </a:pPr>
            <a:r>
              <a:rPr lang="en-US" sz="2399">
                <a:solidFill>
                  <a:srgbClr val="000000"/>
                </a:solidFill>
                <a:latin typeface="Times New Roman"/>
                <a:ea typeface="Times New Roman"/>
                <a:cs typeface="Times New Roman"/>
                <a:sym typeface="Times New Roman"/>
              </a:rPr>
              <a:t>· Decreases by 25 around 2023, which is still high relative to other levels.</a:t>
            </a:r>
          </a:p>
        </p:txBody>
      </p:sp>
      <p:sp>
        <p:nvSpPr>
          <p:cNvPr id="13" name="TextBox 13"/>
          <p:cNvSpPr txBox="1"/>
          <p:nvPr/>
        </p:nvSpPr>
        <p:spPr>
          <a:xfrm>
            <a:off x="556284" y="8014335"/>
            <a:ext cx="17381827" cy="2129790"/>
          </a:xfrm>
          <a:prstGeom prst="rect">
            <a:avLst/>
          </a:prstGeom>
        </p:spPr>
        <p:txBody>
          <a:bodyPr lIns="0" tIns="0" rIns="0" bIns="0" rtlCol="0" anchor="t">
            <a:spAutoFit/>
          </a:bodyPr>
          <a:lstStyle/>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Upper Primary (Purple Line):</a:t>
            </a:r>
          </a:p>
          <a:p>
            <a:pPr algn="just">
              <a:lnSpc>
                <a:spcPts val="3359"/>
              </a:lnSpc>
              <a:spcBef>
                <a:spcPct val="0"/>
              </a:spcBef>
            </a:pPr>
            <a:r>
              <a:rPr lang="en-US" sz="2399">
                <a:solidFill>
                  <a:srgbClr val="000000"/>
                </a:solidFill>
                <a:latin typeface="Times New Roman"/>
                <a:ea typeface="Times New Roman"/>
                <a:cs typeface="Times New Roman"/>
                <a:sym typeface="Times New Roman"/>
              </a:rPr>
              <a:t>· Varies somewhat; presents a slight peak around 2020–2021, then falling. The trend is weaker but concludes positively, as is the case at the secondary level.</a:t>
            </a:r>
          </a:p>
          <a:p>
            <a:pPr algn="just">
              <a:lnSpc>
                <a:spcPts val="3359"/>
              </a:lnSpc>
              <a:spcBef>
                <a:spcPct val="0"/>
              </a:spcBef>
            </a:pPr>
            <a:r>
              <a:rPr lang="en-US" sz="2399" b="1">
                <a:solidFill>
                  <a:srgbClr val="000000"/>
                </a:solidFill>
                <a:latin typeface="Times New Roman Bold"/>
                <a:ea typeface="Times New Roman Bold"/>
                <a:cs typeface="Times New Roman Bold"/>
                <a:sym typeface="Times New Roman Bold"/>
              </a:rPr>
              <a:t>Overall Decline:</a:t>
            </a:r>
            <a:r>
              <a:rPr lang="en-US" sz="2399">
                <a:solidFill>
                  <a:srgbClr val="000000"/>
                </a:solidFill>
                <a:latin typeface="Times New Roman"/>
                <a:ea typeface="Times New Roman"/>
                <a:cs typeface="Times New Roman"/>
                <a:sym typeface="Times New Roman"/>
              </a:rPr>
              <a:t> Across all levels of education, PTR is steadily declining, indicating improvement in teacher availability per student over the years.</a:t>
            </a:r>
          </a:p>
        </p:txBody>
      </p:sp>
      <p:sp>
        <p:nvSpPr>
          <p:cNvPr id="14" name="TextBox 14"/>
          <p:cNvSpPr txBox="1"/>
          <p:nvPr/>
        </p:nvSpPr>
        <p:spPr>
          <a:xfrm>
            <a:off x="9349837" y="7628442"/>
            <a:ext cx="2862759" cy="453390"/>
          </a:xfrm>
          <a:prstGeom prst="rect">
            <a:avLst/>
          </a:prstGeom>
        </p:spPr>
        <p:txBody>
          <a:bodyPr lIns="0" tIns="0" rIns="0" bIns="0" rtlCol="0" anchor="t">
            <a:spAutoFit/>
          </a:bodyPr>
          <a:lstStyle/>
          <a:p>
            <a:pPr algn="ctr">
              <a:lnSpc>
                <a:spcPts val="3359"/>
              </a:lnSpc>
              <a:spcBef>
                <a:spcPct val="0"/>
              </a:spcBef>
            </a:pPr>
            <a:r>
              <a:rPr lang="en-US" sz="2399" dirty="0">
                <a:solidFill>
                  <a:srgbClr val="000000"/>
                </a:solidFill>
                <a:latin typeface="Times New Roman"/>
                <a:ea typeface="Times New Roman"/>
                <a:cs typeface="Times New Roman"/>
                <a:sym typeface="Times New Roman"/>
              </a:rPr>
              <a:t>distribution over time.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863002">
            <a:off x="12332139" y="-2695826"/>
            <a:ext cx="8511101" cy="7819766"/>
          </a:xfrm>
          <a:custGeom>
            <a:avLst/>
            <a:gdLst/>
            <a:ahLst/>
            <a:cxnLst/>
            <a:rect l="l" t="t" r="r" b="b"/>
            <a:pathLst>
              <a:path w="8511101" h="7819766">
                <a:moveTo>
                  <a:pt x="0" y="0"/>
                </a:moveTo>
                <a:lnTo>
                  <a:pt x="8511101" y="0"/>
                </a:lnTo>
                <a:lnTo>
                  <a:pt x="8511101" y="7819766"/>
                </a:lnTo>
                <a:lnTo>
                  <a:pt x="0" y="7819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277056" y="7370949"/>
            <a:ext cx="4621267" cy="4883770"/>
          </a:xfrm>
          <a:custGeom>
            <a:avLst/>
            <a:gdLst/>
            <a:ahLst/>
            <a:cxnLst/>
            <a:rect l="l" t="t" r="r" b="b"/>
            <a:pathLst>
              <a:path w="4621267" h="4883770">
                <a:moveTo>
                  <a:pt x="0" y="0"/>
                </a:moveTo>
                <a:lnTo>
                  <a:pt x="4621268" y="0"/>
                </a:lnTo>
                <a:lnTo>
                  <a:pt x="4621268" y="4883770"/>
                </a:lnTo>
                <a:lnTo>
                  <a:pt x="0" y="4883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945587" y="4802783"/>
            <a:ext cx="3891174" cy="3770901"/>
          </a:xfrm>
          <a:custGeom>
            <a:avLst/>
            <a:gdLst/>
            <a:ahLst/>
            <a:cxnLst/>
            <a:rect l="l" t="t" r="r" b="b"/>
            <a:pathLst>
              <a:path w="3891174" h="3770901">
                <a:moveTo>
                  <a:pt x="0" y="0"/>
                </a:moveTo>
                <a:lnTo>
                  <a:pt x="3891174" y="0"/>
                </a:lnTo>
                <a:lnTo>
                  <a:pt x="3891174" y="3770901"/>
                </a:lnTo>
                <a:lnTo>
                  <a:pt x="0" y="37709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12328" y="7946321"/>
            <a:ext cx="5052305" cy="5374792"/>
          </a:xfrm>
          <a:custGeom>
            <a:avLst/>
            <a:gdLst/>
            <a:ahLst/>
            <a:cxnLst/>
            <a:rect l="l" t="t" r="r" b="b"/>
            <a:pathLst>
              <a:path w="5052305" h="5374792">
                <a:moveTo>
                  <a:pt x="0" y="0"/>
                </a:moveTo>
                <a:lnTo>
                  <a:pt x="5052305" y="0"/>
                </a:lnTo>
                <a:lnTo>
                  <a:pt x="5052305" y="5374792"/>
                </a:lnTo>
                <a:lnTo>
                  <a:pt x="0" y="53747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1756330">
            <a:off x="14674440" y="-498333"/>
            <a:ext cx="3826499" cy="3884771"/>
          </a:xfrm>
          <a:custGeom>
            <a:avLst/>
            <a:gdLst/>
            <a:ahLst/>
            <a:cxnLst/>
            <a:rect l="l" t="t" r="r" b="b"/>
            <a:pathLst>
              <a:path w="3826499" h="3884771">
                <a:moveTo>
                  <a:pt x="0" y="0"/>
                </a:moveTo>
                <a:lnTo>
                  <a:pt x="3826499" y="0"/>
                </a:lnTo>
                <a:lnTo>
                  <a:pt x="3826499" y="3884770"/>
                </a:lnTo>
                <a:lnTo>
                  <a:pt x="0" y="38847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AutoShape 8"/>
          <p:cNvSpPr/>
          <p:nvPr/>
        </p:nvSpPr>
        <p:spPr>
          <a:xfrm>
            <a:off x="1028700" y="2989548"/>
            <a:ext cx="9873564" cy="6734175"/>
          </a:xfrm>
          <a:prstGeom prst="rect">
            <a:avLst/>
          </a:prstGeom>
          <a:solidFill>
            <a:srgbClr val="C6E284"/>
          </a:solidFill>
        </p:spPr>
      </p:sp>
      <p:graphicFrame>
        <p:nvGraphicFramePr>
          <p:cNvPr id="9" name="Table 9"/>
          <p:cNvGraphicFramePr>
            <a:graphicFrameLocks noGrp="1"/>
          </p:cNvGraphicFramePr>
          <p:nvPr/>
        </p:nvGraphicFramePr>
        <p:xfrm>
          <a:off x="1028700" y="2989548"/>
          <a:ext cx="9873565" cy="6734175"/>
        </p:xfrm>
        <a:graphic>
          <a:graphicData uri="http://schemas.openxmlformats.org/drawingml/2006/table">
            <a:tbl>
              <a:tblPr/>
              <a:tblGrid>
                <a:gridCol w="1974713">
                  <a:extLst>
                    <a:ext uri="{9D8B030D-6E8A-4147-A177-3AD203B41FA5}">
                      <a16:colId xmlns:a16="http://schemas.microsoft.com/office/drawing/2014/main" val="20000"/>
                    </a:ext>
                  </a:extLst>
                </a:gridCol>
                <a:gridCol w="1974713">
                  <a:extLst>
                    <a:ext uri="{9D8B030D-6E8A-4147-A177-3AD203B41FA5}">
                      <a16:colId xmlns:a16="http://schemas.microsoft.com/office/drawing/2014/main" val="20001"/>
                    </a:ext>
                  </a:extLst>
                </a:gridCol>
                <a:gridCol w="1974713">
                  <a:extLst>
                    <a:ext uri="{9D8B030D-6E8A-4147-A177-3AD203B41FA5}">
                      <a16:colId xmlns:a16="http://schemas.microsoft.com/office/drawing/2014/main" val="20002"/>
                    </a:ext>
                  </a:extLst>
                </a:gridCol>
                <a:gridCol w="1974713">
                  <a:extLst>
                    <a:ext uri="{9D8B030D-6E8A-4147-A177-3AD203B41FA5}">
                      <a16:colId xmlns:a16="http://schemas.microsoft.com/office/drawing/2014/main" val="20003"/>
                    </a:ext>
                  </a:extLst>
                </a:gridCol>
                <a:gridCol w="1974713">
                  <a:extLst>
                    <a:ext uri="{9D8B030D-6E8A-4147-A177-3AD203B41FA5}">
                      <a16:colId xmlns:a16="http://schemas.microsoft.com/office/drawing/2014/main" val="20004"/>
                    </a:ext>
                  </a:extLst>
                </a:gridCol>
              </a:tblGrid>
              <a:tr h="1346835">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Primary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Upper</a:t>
                      </a:r>
                    </a:p>
                    <a:p>
                      <a:pPr algn="l">
                        <a:lnSpc>
                          <a:spcPts val="1960"/>
                        </a:lnSpc>
                      </a:pPr>
                      <a:r>
                        <a:rPr lang="en-US" sz="1400" b="1">
                          <a:solidFill>
                            <a:srgbClr val="000000"/>
                          </a:solidFill>
                          <a:latin typeface="Times New Roman Bold"/>
                          <a:ea typeface="Times New Roman Bold"/>
                          <a:cs typeface="Times New Roman Bold"/>
                          <a:sym typeface="Times New Roman Bold"/>
                        </a:rPr>
                        <a:t>  Primary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Secondary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Higher</a:t>
                      </a:r>
                    </a:p>
                    <a:p>
                      <a:pPr algn="l">
                        <a:lnSpc>
                          <a:spcPts val="1960"/>
                        </a:lnSpc>
                      </a:pPr>
                      <a:r>
                        <a:rPr lang="en-US" sz="1400" b="1">
                          <a:solidFill>
                            <a:srgbClr val="000000"/>
                          </a:solidFill>
                          <a:latin typeface="Times New Roman Bold"/>
                          <a:ea typeface="Times New Roman Bold"/>
                          <a:cs typeface="Times New Roman Bold"/>
                          <a:sym typeface="Times New Roman Bold"/>
                        </a:rPr>
                        <a:t>  Secondary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46835">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Primary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1</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0.7500614</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0.8109576</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0.6134052</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46835">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Upper</a:t>
                      </a:r>
                    </a:p>
                    <a:p>
                      <a:pPr algn="l">
                        <a:lnSpc>
                          <a:spcPts val="1960"/>
                        </a:lnSpc>
                      </a:pPr>
                      <a:r>
                        <a:rPr lang="en-US" sz="1400" b="1">
                          <a:solidFill>
                            <a:srgbClr val="000000"/>
                          </a:solidFill>
                          <a:latin typeface="Times New Roman Bold"/>
                          <a:ea typeface="Times New Roman Bold"/>
                          <a:cs typeface="Times New Roman Bold"/>
                          <a:sym typeface="Times New Roman Bold"/>
                        </a:rPr>
                        <a:t>  Primary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0.7500614</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1</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0.6578350</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0.4848897</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46835">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Secondary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0.8109576</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0.6578350</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1</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0.7534017</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46835">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Higher</a:t>
                      </a:r>
                    </a:p>
                    <a:p>
                      <a:pPr algn="l">
                        <a:lnSpc>
                          <a:spcPts val="1960"/>
                        </a:lnSpc>
                      </a:pPr>
                      <a:r>
                        <a:rPr lang="en-US" sz="1400" b="1">
                          <a:solidFill>
                            <a:srgbClr val="000000"/>
                          </a:solidFill>
                          <a:latin typeface="Times New Roman Bold"/>
                          <a:ea typeface="Times New Roman Bold"/>
                          <a:cs typeface="Times New Roman Bold"/>
                          <a:sym typeface="Times New Roman Bold"/>
                        </a:rPr>
                        <a:t>  Secondary</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0.6134052</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0.4848897</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0.7534017</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960"/>
                        </a:lnSpc>
                        <a:defRPr/>
                      </a:pPr>
                      <a:endParaRPr lang="en-US" sz="1100"/>
                    </a:p>
                    <a:p>
                      <a:pPr algn="l">
                        <a:lnSpc>
                          <a:spcPts val="1960"/>
                        </a:lnSpc>
                      </a:pPr>
                      <a:r>
                        <a:rPr lang="en-US" sz="1400" b="1">
                          <a:solidFill>
                            <a:srgbClr val="000000"/>
                          </a:solidFill>
                          <a:latin typeface="Times New Roman Bold"/>
                          <a:ea typeface="Times New Roman Bold"/>
                          <a:cs typeface="Times New Roman Bold"/>
                          <a:sym typeface="Times New Roman Bold"/>
                        </a:rPr>
                        <a:t>  1</a:t>
                      </a:r>
                    </a:p>
                    <a:p>
                      <a:pPr algn="l">
                        <a:lnSpc>
                          <a:spcPts val="1960"/>
                        </a:lnSpc>
                      </a:pPr>
                      <a:r>
                        <a:rPr lang="en-US" sz="1400" b="1">
                          <a:solidFill>
                            <a:srgbClr val="000000"/>
                          </a:solidFill>
                          <a:latin typeface="Times New Roman Bold"/>
                          <a:ea typeface="Times New Roman Bold"/>
                          <a:cs typeface="Times New Roman Bold"/>
                          <a:sym typeface="Times New Roman Bold"/>
                        </a:rPr>
                        <a:t>  </a:t>
                      </a:r>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0" name="AutoShape 10"/>
          <p:cNvSpPr/>
          <p:nvPr/>
        </p:nvSpPr>
        <p:spPr>
          <a:xfrm>
            <a:off x="1028700" y="2483886"/>
            <a:ext cx="9873564" cy="305637"/>
          </a:xfrm>
          <a:prstGeom prst="rect">
            <a:avLst/>
          </a:prstGeom>
          <a:solidFill>
            <a:srgbClr val="FFFFFF"/>
          </a:solidFill>
        </p:spPr>
      </p:sp>
      <p:sp>
        <p:nvSpPr>
          <p:cNvPr id="11" name="TextBox 11"/>
          <p:cNvSpPr txBox="1"/>
          <p:nvPr/>
        </p:nvSpPr>
        <p:spPr>
          <a:xfrm>
            <a:off x="1028700" y="2396099"/>
            <a:ext cx="9479458" cy="387029"/>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Gagalin"/>
                <a:ea typeface="Gagalin"/>
                <a:cs typeface="Gagalin"/>
                <a:sym typeface="Gagalin"/>
              </a:rPr>
              <a:t>Table 8.2: Correlation Matrix of PTR at different school levels</a:t>
            </a:r>
          </a:p>
        </p:txBody>
      </p:sp>
      <p:sp>
        <p:nvSpPr>
          <p:cNvPr id="12" name="AutoShape 12"/>
          <p:cNvSpPr/>
          <p:nvPr/>
        </p:nvSpPr>
        <p:spPr>
          <a:xfrm>
            <a:off x="1028700" y="1390383"/>
            <a:ext cx="9873564" cy="916634"/>
          </a:xfrm>
          <a:prstGeom prst="rect">
            <a:avLst/>
          </a:prstGeom>
          <a:solidFill>
            <a:srgbClr val="FFFFFF"/>
          </a:solidFill>
        </p:spPr>
      </p:sp>
      <p:sp>
        <p:nvSpPr>
          <p:cNvPr id="13" name="TextBox 13"/>
          <p:cNvSpPr txBox="1"/>
          <p:nvPr/>
        </p:nvSpPr>
        <p:spPr>
          <a:xfrm>
            <a:off x="1028700" y="488683"/>
            <a:ext cx="7124700" cy="798295"/>
          </a:xfrm>
          <a:prstGeom prst="rect">
            <a:avLst/>
          </a:prstGeom>
        </p:spPr>
        <p:txBody>
          <a:bodyPr wrap="square" lIns="0" tIns="0" rIns="0" bIns="0" rtlCol="0" anchor="t">
            <a:spAutoFit/>
          </a:bodyPr>
          <a:lstStyle/>
          <a:p>
            <a:pPr algn="ctr">
              <a:lnSpc>
                <a:spcPts val="7000"/>
              </a:lnSpc>
              <a:spcBef>
                <a:spcPct val="0"/>
              </a:spcBef>
            </a:pPr>
            <a:r>
              <a:rPr lang="en-US" sz="5000" dirty="0">
                <a:solidFill>
                  <a:srgbClr val="000000"/>
                </a:solidFill>
                <a:latin typeface="Gagalin"/>
                <a:ea typeface="Gagalin"/>
                <a:cs typeface="Gagalin"/>
                <a:sym typeface="Gagalin"/>
              </a:rPr>
              <a:t>Correlation Matrix:</a:t>
            </a:r>
          </a:p>
        </p:txBody>
      </p:sp>
      <p:sp>
        <p:nvSpPr>
          <p:cNvPr id="14" name="TextBox 14"/>
          <p:cNvSpPr txBox="1"/>
          <p:nvPr/>
        </p:nvSpPr>
        <p:spPr>
          <a:xfrm>
            <a:off x="1028700" y="1396427"/>
            <a:ext cx="9479459" cy="872490"/>
          </a:xfrm>
          <a:prstGeom prst="rect">
            <a:avLst/>
          </a:prstGeom>
        </p:spPr>
        <p:txBody>
          <a:bodyPr lIns="0" tIns="0" rIns="0" bIns="0" rtlCol="0" anchor="t">
            <a:spAutoFit/>
          </a:bodyPr>
          <a:lstStyle/>
          <a:p>
            <a:pPr algn="ctr">
              <a:lnSpc>
                <a:spcPts val="3359"/>
              </a:lnSpc>
              <a:spcBef>
                <a:spcPct val="0"/>
              </a:spcBef>
            </a:pPr>
            <a:r>
              <a:rPr lang="en-US" sz="2399" dirty="0">
                <a:solidFill>
                  <a:srgbClr val="000000"/>
                </a:solidFill>
                <a:latin typeface="Times New Roman"/>
                <a:ea typeface="Times New Roman"/>
                <a:cs typeface="Times New Roman"/>
                <a:sym typeface="Times New Roman"/>
              </a:rPr>
              <a:t>The correlation matrix shows how closely the Pupil Teacher Ratios (PTR)</a:t>
            </a:r>
          </a:p>
          <a:p>
            <a:pPr algn="just">
              <a:lnSpc>
                <a:spcPts val="3359"/>
              </a:lnSpc>
              <a:spcBef>
                <a:spcPct val="0"/>
              </a:spcBef>
            </a:pPr>
            <a:r>
              <a:rPr lang="en-US" sz="2399" dirty="0">
                <a:solidFill>
                  <a:srgbClr val="000000"/>
                </a:solidFill>
                <a:latin typeface="Times New Roman"/>
                <a:ea typeface="Times New Roman"/>
                <a:cs typeface="Times New Roman"/>
                <a:sym typeface="Times New Roman"/>
              </a:rPr>
              <a:t> are related across different school levels.</a:t>
            </a:r>
          </a:p>
        </p:txBody>
      </p:sp>
      <p:sp>
        <p:nvSpPr>
          <p:cNvPr id="15" name="AutoShape 15"/>
          <p:cNvSpPr/>
          <p:nvPr/>
        </p:nvSpPr>
        <p:spPr>
          <a:xfrm>
            <a:off x="11153512" y="930096"/>
            <a:ext cx="6796023" cy="8882738"/>
          </a:xfrm>
          <a:prstGeom prst="rect">
            <a:avLst/>
          </a:prstGeom>
          <a:solidFill>
            <a:srgbClr val="FFFFFF"/>
          </a:solidFill>
        </p:spPr>
      </p:sp>
      <p:sp>
        <p:nvSpPr>
          <p:cNvPr id="16" name="TextBox 16"/>
          <p:cNvSpPr txBox="1"/>
          <p:nvPr/>
        </p:nvSpPr>
        <p:spPr>
          <a:xfrm>
            <a:off x="11248147" y="904875"/>
            <a:ext cx="6606752" cy="8994642"/>
          </a:xfrm>
          <a:prstGeom prst="rect">
            <a:avLst/>
          </a:prstGeom>
        </p:spPr>
        <p:txBody>
          <a:bodyPr lIns="0" tIns="0" rIns="0" bIns="0" rtlCol="0" anchor="t">
            <a:spAutoFit/>
          </a:bodyPr>
          <a:lstStyle/>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Comments on Table 8.2:</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Primary &amp; Secondary (0.81): High positive correlation — places with high PTR in primary are likely to have high PTR in secondary.</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Primary &amp; Upper Primary (0.75): High positive correlation — PTR tendencies are much the same for the two levels.</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Primary &amp; Higher Secondary (0.61): Moderate correlation — there is some correlation, but weaker.</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Secondary &amp; Higher Secondary (0.75): High correlation — probably because of similar policy or staffing factors at these upper levels.</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Upper Primary &amp; Secondary (0.66): Moderate to high correlation.</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Upper Primary &amp; Higher Secondary (0.48): Lowest correlation — indicating different dynamics operating.</a:t>
            </a:r>
          </a:p>
          <a:p>
            <a:pPr algn="just">
              <a:lnSpc>
                <a:spcPts val="3219"/>
              </a:lnSpc>
              <a:spcBef>
                <a:spcPct val="0"/>
              </a:spcBef>
            </a:pPr>
            <a:r>
              <a:rPr lang="en-US" sz="2299" b="1" dirty="0">
                <a:solidFill>
                  <a:srgbClr val="000000"/>
                </a:solidFill>
                <a:latin typeface="Times New Roman Bold"/>
                <a:ea typeface="Times New Roman Bold"/>
                <a:cs typeface="Times New Roman Bold"/>
                <a:sym typeface="Times New Roman Bold"/>
              </a:rPr>
              <a:t> Total insight: PTRs across various school levels tend to be positively related to each other, particularly between consecutive levels (e.g., primary and secondary), suggesting systemic factors influencing teacher availability across levels in similar terms.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112328" y="7946321"/>
            <a:ext cx="5052305" cy="5374792"/>
          </a:xfrm>
          <a:custGeom>
            <a:avLst/>
            <a:gdLst/>
            <a:ahLst/>
            <a:cxnLst/>
            <a:rect l="l" t="t" r="r" b="b"/>
            <a:pathLst>
              <a:path w="5052305" h="5374792">
                <a:moveTo>
                  <a:pt x="0" y="0"/>
                </a:moveTo>
                <a:lnTo>
                  <a:pt x="5052305" y="0"/>
                </a:lnTo>
                <a:lnTo>
                  <a:pt x="5052305" y="5374792"/>
                </a:lnTo>
                <a:lnTo>
                  <a:pt x="0" y="5374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45587" y="4802783"/>
            <a:ext cx="3891174" cy="3770901"/>
          </a:xfrm>
          <a:custGeom>
            <a:avLst/>
            <a:gdLst/>
            <a:ahLst/>
            <a:cxnLst/>
            <a:rect l="l" t="t" r="r" b="b"/>
            <a:pathLst>
              <a:path w="3891174" h="3770901">
                <a:moveTo>
                  <a:pt x="0" y="0"/>
                </a:moveTo>
                <a:lnTo>
                  <a:pt x="3891174" y="0"/>
                </a:lnTo>
                <a:lnTo>
                  <a:pt x="3891174" y="3770901"/>
                </a:lnTo>
                <a:lnTo>
                  <a:pt x="0" y="3770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218478" y="2171700"/>
            <a:ext cx="12495710" cy="7358443"/>
          </a:xfrm>
          <a:prstGeom prst="rect">
            <a:avLst/>
          </a:prstGeom>
          <a:solidFill>
            <a:srgbClr val="FFFFFF"/>
          </a:solidFill>
        </p:spPr>
      </p:sp>
      <p:sp>
        <p:nvSpPr>
          <p:cNvPr id="5" name="Freeform 5"/>
          <p:cNvSpPr/>
          <p:nvPr/>
        </p:nvSpPr>
        <p:spPr>
          <a:xfrm rot="863002">
            <a:off x="12332139" y="-2695826"/>
            <a:ext cx="8511101" cy="7819766"/>
          </a:xfrm>
          <a:custGeom>
            <a:avLst/>
            <a:gdLst/>
            <a:ahLst/>
            <a:cxnLst/>
            <a:rect l="l" t="t" r="r" b="b"/>
            <a:pathLst>
              <a:path w="8511101" h="7819766">
                <a:moveTo>
                  <a:pt x="0" y="0"/>
                </a:moveTo>
                <a:lnTo>
                  <a:pt x="8511101" y="0"/>
                </a:lnTo>
                <a:lnTo>
                  <a:pt x="8511101" y="7819766"/>
                </a:lnTo>
                <a:lnTo>
                  <a:pt x="0" y="78197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756330">
            <a:off x="14674440" y="-498333"/>
            <a:ext cx="3826499" cy="3884771"/>
          </a:xfrm>
          <a:custGeom>
            <a:avLst/>
            <a:gdLst/>
            <a:ahLst/>
            <a:cxnLst/>
            <a:rect l="l" t="t" r="r" b="b"/>
            <a:pathLst>
              <a:path w="3826499" h="3884771">
                <a:moveTo>
                  <a:pt x="0" y="0"/>
                </a:moveTo>
                <a:lnTo>
                  <a:pt x="3826499" y="0"/>
                </a:lnTo>
                <a:lnTo>
                  <a:pt x="3826499" y="3884770"/>
                </a:lnTo>
                <a:lnTo>
                  <a:pt x="0" y="3884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249275" y="599694"/>
            <a:ext cx="6608761" cy="1228725"/>
          </a:xfrm>
          <a:prstGeom prst="rect">
            <a:avLst/>
          </a:prstGeom>
        </p:spPr>
        <p:txBody>
          <a:bodyPr lIns="0" tIns="0" rIns="0" bIns="0" rtlCol="0" anchor="t">
            <a:spAutoFit/>
          </a:bodyPr>
          <a:lstStyle/>
          <a:p>
            <a:pPr marL="0" lvl="0" indent="0" algn="l">
              <a:lnSpc>
                <a:spcPts val="9600"/>
              </a:lnSpc>
              <a:spcBef>
                <a:spcPct val="0"/>
              </a:spcBef>
            </a:pPr>
            <a:r>
              <a:rPr lang="en-US" sz="8000" spc="160" dirty="0">
                <a:solidFill>
                  <a:srgbClr val="000000"/>
                </a:solidFill>
                <a:latin typeface="Gagalin"/>
                <a:ea typeface="Gagalin"/>
                <a:cs typeface="Gagalin"/>
                <a:sym typeface="Gagalin"/>
              </a:rPr>
              <a:t>conclusion</a:t>
            </a:r>
          </a:p>
        </p:txBody>
      </p:sp>
      <p:sp>
        <p:nvSpPr>
          <p:cNvPr id="8" name="TextBox 8"/>
          <p:cNvSpPr txBox="1"/>
          <p:nvPr/>
        </p:nvSpPr>
        <p:spPr>
          <a:xfrm>
            <a:off x="1495601" y="2416809"/>
            <a:ext cx="12492930" cy="5698491"/>
          </a:xfrm>
          <a:prstGeom prst="rect">
            <a:avLst/>
          </a:prstGeom>
        </p:spPr>
        <p:txBody>
          <a:bodyPr lIns="0" tIns="0" rIns="0" bIns="0" rtlCol="0" anchor="t">
            <a:spAutoFit/>
          </a:bodyPr>
          <a:lstStyle/>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Dropout rates have generally declined, but gender gaps still exist.</a:t>
            </a:r>
          </a:p>
          <a:p>
            <a:pPr algn="just">
              <a:lnSpc>
                <a:spcPts val="4059"/>
              </a:lnSpc>
            </a:pPr>
            <a:endParaRPr lang="en-US" sz="2899" b="1" dirty="0">
              <a:solidFill>
                <a:srgbClr val="000000"/>
              </a:solidFill>
              <a:latin typeface="Times New Roman Bold"/>
              <a:ea typeface="Times New Roman Bold"/>
              <a:cs typeface="Times New Roman Bold"/>
              <a:sym typeface="Times New Roman Bold"/>
            </a:endParaRPr>
          </a:p>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Government schools dominate enrolments, though some states prefer private.</a:t>
            </a:r>
          </a:p>
          <a:p>
            <a:pPr algn="just">
              <a:lnSpc>
                <a:spcPts val="4059"/>
              </a:lnSpc>
            </a:pPr>
            <a:endParaRPr lang="en-US" sz="2899" b="1" dirty="0">
              <a:solidFill>
                <a:srgbClr val="000000"/>
              </a:solidFill>
              <a:latin typeface="Times New Roman Bold"/>
              <a:ea typeface="Times New Roman Bold"/>
              <a:cs typeface="Times New Roman Bold"/>
              <a:sym typeface="Times New Roman Bold"/>
            </a:endParaRPr>
          </a:p>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PTR is highest at the higher secondary level, with some improvement over time</a:t>
            </a:r>
          </a:p>
          <a:p>
            <a:pPr algn="just">
              <a:lnSpc>
                <a:spcPts val="4059"/>
              </a:lnSpc>
            </a:pPr>
            <a:r>
              <a:rPr lang="en-US" sz="2899" b="1" dirty="0">
                <a:solidFill>
                  <a:srgbClr val="000000"/>
                </a:solidFill>
                <a:latin typeface="Times New Roman Bold"/>
                <a:ea typeface="Times New Roman Bold"/>
                <a:cs typeface="Times New Roman Bold"/>
                <a:sym typeface="Times New Roman Bold"/>
              </a:rPr>
              <a:t>.</a:t>
            </a:r>
          </a:p>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Statistical tests confirm significant patterns in dropout and enrolment data.</a:t>
            </a:r>
          </a:p>
          <a:p>
            <a:pPr algn="just">
              <a:lnSpc>
                <a:spcPts val="4059"/>
              </a:lnSpc>
            </a:pPr>
            <a:endParaRPr lang="en-US" sz="2899" b="1" dirty="0">
              <a:solidFill>
                <a:srgbClr val="000000"/>
              </a:solidFill>
              <a:latin typeface="Times New Roman Bold"/>
              <a:ea typeface="Times New Roman Bold"/>
              <a:cs typeface="Times New Roman Bold"/>
              <a:sym typeface="Times New Roman Bold"/>
            </a:endParaRPr>
          </a:p>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Visuals made trends in education indicators easy to interpret.</a:t>
            </a:r>
          </a:p>
          <a:p>
            <a:pPr algn="just">
              <a:lnSpc>
                <a:spcPts val="4059"/>
              </a:lnSpc>
            </a:pPr>
            <a:endParaRPr lang="en-US" sz="2899" b="1" dirty="0">
              <a:solidFill>
                <a:srgbClr val="000000"/>
              </a:solidFill>
              <a:latin typeface="Times New Roman Bold"/>
              <a:ea typeface="Times New Roman Bold"/>
              <a:cs typeface="Times New Roman Bold"/>
              <a:sym typeface="Times New Roman Bold"/>
            </a:endParaRPr>
          </a:p>
          <a:p>
            <a:pPr marL="626106" lvl="1" indent="-313053" algn="just">
              <a:lnSpc>
                <a:spcPts val="4059"/>
              </a:lnSpc>
              <a:buFont typeface="Arial"/>
              <a:buChar char="•"/>
            </a:pPr>
            <a:r>
              <a:rPr lang="en-US" sz="2899" b="1" dirty="0">
                <a:solidFill>
                  <a:srgbClr val="000000"/>
                </a:solidFill>
                <a:latin typeface="Times New Roman Bold"/>
                <a:ea typeface="Times New Roman Bold"/>
                <a:cs typeface="Times New Roman Bold"/>
                <a:sym typeface="Times New Roman Bold"/>
              </a:rPr>
              <a:t>Findings highlight the need for targeted, gender-aware policies.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02" r="-979" b="-9802"/>
            </a:stretch>
          </a:blipFill>
        </p:spPr>
      </p:sp>
      <p:sp>
        <p:nvSpPr>
          <p:cNvPr id="3" name="AutoShape 3"/>
          <p:cNvSpPr/>
          <p:nvPr/>
        </p:nvSpPr>
        <p:spPr>
          <a:xfrm>
            <a:off x="2123577" y="2477174"/>
            <a:ext cx="14181693" cy="6262135"/>
          </a:xfrm>
          <a:prstGeom prst="rect">
            <a:avLst/>
          </a:prstGeom>
          <a:solidFill>
            <a:srgbClr val="FFFFFF"/>
          </a:solidFill>
        </p:spPr>
      </p:sp>
      <p:sp>
        <p:nvSpPr>
          <p:cNvPr id="4" name="TextBox 4"/>
          <p:cNvSpPr txBox="1"/>
          <p:nvPr/>
        </p:nvSpPr>
        <p:spPr>
          <a:xfrm>
            <a:off x="1028700" y="1019175"/>
            <a:ext cx="6633829" cy="12287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000000"/>
                </a:solidFill>
                <a:latin typeface="Gagalin"/>
                <a:ea typeface="Gagalin"/>
                <a:cs typeface="Gagalin"/>
                <a:sym typeface="Gagalin"/>
              </a:rPr>
              <a:t>References</a:t>
            </a:r>
          </a:p>
        </p:txBody>
      </p:sp>
      <p:sp>
        <p:nvSpPr>
          <p:cNvPr id="5" name="TextBox 5"/>
          <p:cNvSpPr txBox="1"/>
          <p:nvPr/>
        </p:nvSpPr>
        <p:spPr>
          <a:xfrm>
            <a:off x="2420193" y="2659184"/>
            <a:ext cx="13447614" cy="6165850"/>
          </a:xfrm>
          <a:prstGeom prst="rect">
            <a:avLst/>
          </a:prstGeom>
        </p:spPr>
        <p:txBody>
          <a:bodyPr lIns="0" tIns="0" rIns="0" bIns="0" rtlCol="0" anchor="t">
            <a:spAutoFit/>
          </a:bodyPr>
          <a:lstStyle/>
          <a:p>
            <a:pPr algn="just">
              <a:lnSpc>
                <a:spcPts val="3499"/>
              </a:lnSpc>
              <a:spcBef>
                <a:spcPct val="0"/>
              </a:spcBef>
            </a:pPr>
            <a:r>
              <a:rPr lang="en-US" sz="2499" b="1">
                <a:solidFill>
                  <a:srgbClr val="000000"/>
                </a:solidFill>
                <a:latin typeface="Times New Roman Bold"/>
                <a:ea typeface="Times New Roman Bold"/>
                <a:cs typeface="Times New Roman Bold"/>
                <a:sym typeface="Times New Roman Bold"/>
              </a:rPr>
              <a:t>WEBSITE: </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 UNIFIED DISTRICT INFORMATION SYSTEM OF EDUCATION (UDISE+)</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 UNIQUE IDENTIFICATION AUTHORITY OF INDIA</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 STUDY IQ</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WIKIPEDIA</a:t>
            </a:r>
          </a:p>
          <a:p>
            <a:pPr algn="just">
              <a:lnSpc>
                <a:spcPts val="3499"/>
              </a:lnSpc>
            </a:pPr>
            <a:endParaRPr lang="en-US" sz="2499" b="1">
              <a:solidFill>
                <a:srgbClr val="000000"/>
              </a:solidFill>
              <a:latin typeface="Times New Roman Bold"/>
              <a:ea typeface="Times New Roman Bold"/>
              <a:cs typeface="Times New Roman Bold"/>
              <a:sym typeface="Times New Roman Bold"/>
            </a:endParaRPr>
          </a:p>
          <a:p>
            <a:pPr algn="just">
              <a:lnSpc>
                <a:spcPts val="3499"/>
              </a:lnSpc>
              <a:spcBef>
                <a:spcPct val="0"/>
              </a:spcBef>
            </a:pPr>
            <a:r>
              <a:rPr lang="en-US" sz="2499" b="1">
                <a:solidFill>
                  <a:srgbClr val="000000"/>
                </a:solidFill>
                <a:latin typeface="Times New Roman Bold"/>
                <a:ea typeface="Times New Roman Bold"/>
                <a:cs typeface="Times New Roman Bold"/>
                <a:sym typeface="Times New Roman Bold"/>
              </a:rPr>
              <a:t>BOOK:</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·BASIC ECONOMETRICS, DAMODAR N. GUJARATI &amp; DAWN C. PORTER</a:t>
            </a:r>
          </a:p>
          <a:p>
            <a:pPr algn="just">
              <a:lnSpc>
                <a:spcPts val="3499"/>
              </a:lnSpc>
              <a:spcBef>
                <a:spcPct val="0"/>
              </a:spcBef>
            </a:pPr>
            <a:r>
              <a:rPr lang="en-US" sz="2499" b="1">
                <a:solidFill>
                  <a:srgbClr val="000000"/>
                </a:solidFill>
                <a:latin typeface="Times New Roman Bold"/>
                <a:ea typeface="Times New Roman Bold"/>
                <a:cs typeface="Times New Roman Bold"/>
                <a:sym typeface="Times New Roman Bold"/>
              </a:rPr>
              <a:t> </a:t>
            </a:r>
          </a:p>
          <a:p>
            <a:pPr algn="just">
              <a:lnSpc>
                <a:spcPts val="3499"/>
              </a:lnSpc>
              <a:spcBef>
                <a:spcPct val="0"/>
              </a:spcBef>
            </a:pPr>
            <a:r>
              <a:rPr lang="en-US" sz="2499" b="1">
                <a:solidFill>
                  <a:srgbClr val="000000"/>
                </a:solidFill>
                <a:latin typeface="Times New Roman Bold"/>
                <a:ea typeface="Times New Roman Bold"/>
                <a:cs typeface="Times New Roman Bold"/>
                <a:sym typeface="Times New Roman Bold"/>
              </a:rPr>
              <a:t>JOURNAL:</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·JOURNAL BY BRITISH COUNCIL ON SCHOOL EDUCATION SYSTEM OF INDIA. </a:t>
            </a:r>
          </a:p>
          <a:p>
            <a:pPr algn="just">
              <a:lnSpc>
                <a:spcPts val="3499"/>
              </a:lnSpc>
              <a:spcBef>
                <a:spcPct val="0"/>
              </a:spcBef>
            </a:pPr>
            <a:r>
              <a:rPr lang="en-US" sz="2499" b="1">
                <a:solidFill>
                  <a:srgbClr val="000000"/>
                </a:solidFill>
                <a:latin typeface="Times New Roman Bold"/>
                <a:ea typeface="Times New Roman Bold"/>
                <a:cs typeface="Times New Roman Bold"/>
                <a:sym typeface="Times New Roman Bold"/>
              </a:rPr>
              <a:t> </a:t>
            </a:r>
          </a:p>
          <a:p>
            <a:pPr marL="539748" lvl="1" indent="-269874"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·STUDY ON EDUCATION SYSTEM IN INDIA BY MS. S. DIVYA, ANDAMAN COLLEGE</a:t>
            </a:r>
          </a:p>
          <a:p>
            <a:pPr algn="just">
              <a:lnSpc>
                <a:spcPts val="3499"/>
              </a:lnSpc>
              <a:spcBef>
                <a:spcPct val="0"/>
              </a:spcBef>
            </a:pPr>
            <a:endParaRPr lang="en-US" sz="2499" b="1">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771525" y="2527934"/>
            <a:ext cx="16744950" cy="3724911"/>
          </a:xfrm>
          <a:prstGeom prst="rect">
            <a:avLst/>
          </a:prstGeom>
        </p:spPr>
        <p:txBody>
          <a:bodyPr lIns="0" tIns="0" rIns="0" bIns="0" rtlCol="0" anchor="t">
            <a:spAutoFit/>
          </a:bodyPr>
          <a:lstStyle/>
          <a:p>
            <a:pPr marL="0" lvl="0" indent="0" algn="ctr">
              <a:lnSpc>
                <a:spcPts val="30414"/>
              </a:lnSpc>
              <a:spcBef>
                <a:spcPct val="0"/>
              </a:spcBef>
            </a:pPr>
            <a:r>
              <a:rPr lang="en-US" sz="21724" u="none">
                <a:solidFill>
                  <a:srgbClr val="FFFFFF"/>
                </a:solidFill>
                <a:latin typeface="Gagalin"/>
                <a:ea typeface="Gagalin"/>
                <a:cs typeface="Gagalin"/>
                <a:sym typeface="Gagalin"/>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4029577">
            <a:off x="-6924757" y="-2168809"/>
            <a:ext cx="11022365" cy="10127047"/>
          </a:xfrm>
          <a:custGeom>
            <a:avLst/>
            <a:gdLst/>
            <a:ahLst/>
            <a:cxnLst/>
            <a:rect l="l" t="t" r="r" b="b"/>
            <a:pathLst>
              <a:path w="11022365" h="10127047">
                <a:moveTo>
                  <a:pt x="0" y="0"/>
                </a:moveTo>
                <a:lnTo>
                  <a:pt x="11022365" y="0"/>
                </a:lnTo>
                <a:lnTo>
                  <a:pt x="11022365" y="10127047"/>
                </a:lnTo>
                <a:lnTo>
                  <a:pt x="0" y="10127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33855" y="3808594"/>
            <a:ext cx="3545358" cy="5449706"/>
            <a:chOff x="0" y="0"/>
            <a:chExt cx="4727143" cy="7266274"/>
          </a:xfrm>
        </p:grpSpPr>
        <p:grpSp>
          <p:nvGrpSpPr>
            <p:cNvPr id="4" name="Group 4"/>
            <p:cNvGrpSpPr/>
            <p:nvPr/>
          </p:nvGrpSpPr>
          <p:grpSpPr>
            <a:xfrm>
              <a:off x="2737" y="0"/>
              <a:ext cx="4724406" cy="7266274"/>
              <a:chOff x="0" y="0"/>
              <a:chExt cx="1261742" cy="1940596"/>
            </a:xfrm>
          </p:grpSpPr>
          <p:sp>
            <p:nvSpPr>
              <p:cNvPr id="5" name="Freeform 5"/>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6" name="TextBox 6"/>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7" name="Group 7"/>
            <p:cNvGrpSpPr/>
            <p:nvPr/>
          </p:nvGrpSpPr>
          <p:grpSpPr>
            <a:xfrm>
              <a:off x="0" y="0"/>
              <a:ext cx="4724406" cy="7266274"/>
              <a:chOff x="0" y="0"/>
              <a:chExt cx="1261742" cy="1940596"/>
            </a:xfrm>
          </p:grpSpPr>
          <p:sp>
            <p:nvSpPr>
              <p:cNvPr id="8" name="Freeform 8"/>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9" name="TextBox 9"/>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grpSp>
        <p:nvGrpSpPr>
          <p:cNvPr id="10" name="Group 10"/>
          <p:cNvGrpSpPr/>
          <p:nvPr/>
        </p:nvGrpSpPr>
        <p:grpSpPr>
          <a:xfrm>
            <a:off x="5394218" y="3808594"/>
            <a:ext cx="3543305" cy="5449706"/>
            <a:chOff x="0" y="0"/>
            <a:chExt cx="1261742" cy="1940596"/>
          </a:xfrm>
        </p:grpSpPr>
        <p:sp>
          <p:nvSpPr>
            <p:cNvPr id="11" name="Freeform 11"/>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12" name="TextBox 12"/>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13" name="Group 13"/>
          <p:cNvGrpSpPr/>
          <p:nvPr/>
        </p:nvGrpSpPr>
        <p:grpSpPr>
          <a:xfrm>
            <a:off x="5392166" y="3808594"/>
            <a:ext cx="3543305" cy="5449706"/>
            <a:chOff x="0" y="0"/>
            <a:chExt cx="1261742" cy="1940596"/>
          </a:xfrm>
        </p:grpSpPr>
        <p:sp>
          <p:nvSpPr>
            <p:cNvPr id="14" name="Freeform 14"/>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15" name="TextBox 15"/>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16" name="Group 16"/>
          <p:cNvGrpSpPr/>
          <p:nvPr/>
        </p:nvGrpSpPr>
        <p:grpSpPr>
          <a:xfrm>
            <a:off x="9352530" y="3808594"/>
            <a:ext cx="3543305" cy="5449706"/>
            <a:chOff x="0" y="0"/>
            <a:chExt cx="1261742" cy="1940596"/>
          </a:xfrm>
        </p:grpSpPr>
        <p:sp>
          <p:nvSpPr>
            <p:cNvPr id="17" name="Freeform 17"/>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18" name="TextBox 18"/>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19" name="Group 19"/>
          <p:cNvGrpSpPr/>
          <p:nvPr/>
        </p:nvGrpSpPr>
        <p:grpSpPr>
          <a:xfrm>
            <a:off x="9350477" y="3808594"/>
            <a:ext cx="3543305" cy="5449706"/>
            <a:chOff x="0" y="0"/>
            <a:chExt cx="1261742" cy="1940596"/>
          </a:xfrm>
        </p:grpSpPr>
        <p:sp>
          <p:nvSpPr>
            <p:cNvPr id="20" name="Freeform 20"/>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21" name="TextBox 21"/>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sp>
        <p:nvSpPr>
          <p:cNvPr id="22" name="Freeform 22"/>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4" name="Group 24"/>
          <p:cNvGrpSpPr/>
          <p:nvPr/>
        </p:nvGrpSpPr>
        <p:grpSpPr>
          <a:xfrm>
            <a:off x="13310841" y="3808594"/>
            <a:ext cx="3543305" cy="5449706"/>
            <a:chOff x="0" y="0"/>
            <a:chExt cx="1261742" cy="1940596"/>
          </a:xfrm>
        </p:grpSpPr>
        <p:sp>
          <p:nvSpPr>
            <p:cNvPr id="25" name="Freeform 25"/>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sp>
        <p:sp>
          <p:nvSpPr>
            <p:cNvPr id="26" name="TextBox 26"/>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grpSp>
        <p:nvGrpSpPr>
          <p:cNvPr id="27" name="Group 27"/>
          <p:cNvGrpSpPr/>
          <p:nvPr/>
        </p:nvGrpSpPr>
        <p:grpSpPr>
          <a:xfrm>
            <a:off x="13308788" y="3808594"/>
            <a:ext cx="3543305" cy="5449706"/>
            <a:chOff x="0" y="0"/>
            <a:chExt cx="1261742" cy="1940596"/>
          </a:xfrm>
        </p:grpSpPr>
        <p:sp>
          <p:nvSpPr>
            <p:cNvPr id="28" name="Freeform 28"/>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sp>
        <p:sp>
          <p:nvSpPr>
            <p:cNvPr id="29" name="TextBox 29"/>
            <p:cNvSpPr txBox="1"/>
            <p:nvPr/>
          </p:nvSpPr>
          <p:spPr>
            <a:xfrm>
              <a:off x="0" y="-85725"/>
              <a:ext cx="1261742" cy="2026321"/>
            </a:xfrm>
            <a:prstGeom prst="rect">
              <a:avLst/>
            </a:prstGeom>
          </p:spPr>
          <p:txBody>
            <a:bodyPr lIns="37573" tIns="37573" rIns="37573" bIns="37573" rtlCol="0" anchor="ctr"/>
            <a:lstStyle/>
            <a:p>
              <a:pPr algn="ctr">
                <a:lnSpc>
                  <a:spcPts val="2660"/>
                </a:lnSpc>
              </a:pPr>
              <a:endParaRPr/>
            </a:p>
          </p:txBody>
        </p:sp>
      </p:grpSp>
      <p:sp>
        <p:nvSpPr>
          <p:cNvPr id="30" name="Freeform 30"/>
          <p:cNvSpPr/>
          <p:nvPr/>
        </p:nvSpPr>
        <p:spPr>
          <a:xfrm rot="1086393">
            <a:off x="-873500" y="52865"/>
            <a:ext cx="3220996" cy="4528641"/>
          </a:xfrm>
          <a:custGeom>
            <a:avLst/>
            <a:gdLst/>
            <a:ahLst/>
            <a:cxnLst/>
            <a:rect l="l" t="t" r="r" b="b"/>
            <a:pathLst>
              <a:path w="3220996" h="4528641">
                <a:moveTo>
                  <a:pt x="0" y="0"/>
                </a:moveTo>
                <a:lnTo>
                  <a:pt x="3220996" y="0"/>
                </a:lnTo>
                <a:lnTo>
                  <a:pt x="3220996" y="4528642"/>
                </a:lnTo>
                <a:lnTo>
                  <a:pt x="0" y="4528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TextBox 31"/>
          <p:cNvSpPr txBox="1"/>
          <p:nvPr/>
        </p:nvSpPr>
        <p:spPr>
          <a:xfrm>
            <a:off x="1697320" y="1401831"/>
            <a:ext cx="14893360" cy="1514475"/>
          </a:xfrm>
          <a:prstGeom prst="rect">
            <a:avLst/>
          </a:prstGeom>
        </p:spPr>
        <p:txBody>
          <a:bodyPr lIns="0" tIns="0" rIns="0" bIns="0" rtlCol="0" anchor="t">
            <a:spAutoFit/>
          </a:bodyPr>
          <a:lstStyle/>
          <a:p>
            <a:pPr marL="0" lvl="0" indent="0" algn="ctr">
              <a:lnSpc>
                <a:spcPts val="11999"/>
              </a:lnSpc>
              <a:spcBef>
                <a:spcPct val="0"/>
              </a:spcBef>
            </a:pPr>
            <a:r>
              <a:rPr lang="en-US" sz="9999" spc="199">
                <a:solidFill>
                  <a:srgbClr val="000000"/>
                </a:solidFill>
                <a:latin typeface="Gagalin"/>
                <a:ea typeface="Gagalin"/>
                <a:cs typeface="Gagalin"/>
                <a:sym typeface="Gagalin"/>
              </a:rPr>
              <a:t> OBJECTIVES </a:t>
            </a:r>
          </a:p>
        </p:txBody>
      </p:sp>
      <p:sp>
        <p:nvSpPr>
          <p:cNvPr id="32" name="TextBox 32"/>
          <p:cNvSpPr txBox="1"/>
          <p:nvPr/>
        </p:nvSpPr>
        <p:spPr>
          <a:xfrm>
            <a:off x="1619756" y="5156570"/>
            <a:ext cx="3173555" cy="3900805"/>
          </a:xfrm>
          <a:prstGeom prst="rect">
            <a:avLst/>
          </a:prstGeom>
        </p:spPr>
        <p:txBody>
          <a:bodyPr lIns="0" tIns="0" rIns="0" bIns="0" rtlCol="0" anchor="t">
            <a:spAutoFit/>
          </a:bodyPr>
          <a:lstStyle/>
          <a:p>
            <a:pPr marL="0" lvl="0" indent="0" algn="just">
              <a:lnSpc>
                <a:spcPts val="3380"/>
              </a:lnSpc>
              <a:spcBef>
                <a:spcPct val="0"/>
              </a:spcBef>
            </a:pPr>
            <a:r>
              <a:rPr lang="en-US" sz="2600" spc="52">
                <a:solidFill>
                  <a:srgbClr val="000000"/>
                </a:solidFill>
                <a:latin typeface="Times New Roman"/>
                <a:ea typeface="Times New Roman"/>
                <a:cs typeface="Times New Roman"/>
                <a:sym typeface="Times New Roman"/>
              </a:rPr>
              <a:t>To examine trends in school enrolments, dropout rates, and pupil-teacher ratios (PTR) across different education levels in India between 2018 and 2023.</a:t>
            </a:r>
          </a:p>
        </p:txBody>
      </p:sp>
      <p:sp>
        <p:nvSpPr>
          <p:cNvPr id="33" name="TextBox 33"/>
          <p:cNvSpPr txBox="1"/>
          <p:nvPr/>
        </p:nvSpPr>
        <p:spPr>
          <a:xfrm>
            <a:off x="1710291" y="3842137"/>
            <a:ext cx="731749"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ea typeface="Gagalin"/>
                <a:cs typeface="Gagalin"/>
                <a:sym typeface="Gagalin"/>
              </a:rPr>
              <a:t>01</a:t>
            </a:r>
          </a:p>
        </p:txBody>
      </p:sp>
      <p:sp>
        <p:nvSpPr>
          <p:cNvPr id="34" name="TextBox 34"/>
          <p:cNvSpPr txBox="1"/>
          <p:nvPr/>
        </p:nvSpPr>
        <p:spPr>
          <a:xfrm>
            <a:off x="5680410" y="5156570"/>
            <a:ext cx="2934285" cy="3283130"/>
          </a:xfrm>
          <a:prstGeom prst="rect">
            <a:avLst/>
          </a:prstGeom>
        </p:spPr>
        <p:txBody>
          <a:bodyPr lIns="0" tIns="0" rIns="0" bIns="0" rtlCol="0" anchor="t">
            <a:spAutoFit/>
          </a:bodyPr>
          <a:lstStyle/>
          <a:p>
            <a:pPr marL="0" lvl="0" indent="0" algn="just">
              <a:lnSpc>
                <a:spcPts val="3652"/>
              </a:lnSpc>
              <a:spcBef>
                <a:spcPct val="0"/>
              </a:spcBef>
            </a:pPr>
            <a:r>
              <a:rPr lang="en-US" sz="2809" spc="56">
                <a:solidFill>
                  <a:srgbClr val="000000"/>
                </a:solidFill>
                <a:latin typeface="Times New Roman"/>
                <a:ea typeface="Times New Roman"/>
                <a:cs typeface="Times New Roman"/>
                <a:sym typeface="Times New Roman"/>
              </a:rPr>
              <a:t>To compare gender-wise differences in dropout rates and assess their statistical significance.</a:t>
            </a:r>
          </a:p>
        </p:txBody>
      </p:sp>
      <p:sp>
        <p:nvSpPr>
          <p:cNvPr id="35" name="TextBox 35"/>
          <p:cNvSpPr txBox="1"/>
          <p:nvPr/>
        </p:nvSpPr>
        <p:spPr>
          <a:xfrm>
            <a:off x="9673572" y="3842137"/>
            <a:ext cx="731749"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ea typeface="Gagalin"/>
                <a:cs typeface="Gagalin"/>
                <a:sym typeface="Gagalin"/>
              </a:rPr>
              <a:t>03</a:t>
            </a:r>
          </a:p>
        </p:txBody>
      </p:sp>
      <p:sp>
        <p:nvSpPr>
          <p:cNvPr id="36" name="TextBox 36"/>
          <p:cNvSpPr txBox="1"/>
          <p:nvPr/>
        </p:nvSpPr>
        <p:spPr>
          <a:xfrm>
            <a:off x="13553059" y="5156570"/>
            <a:ext cx="3037621" cy="3900805"/>
          </a:xfrm>
          <a:prstGeom prst="rect">
            <a:avLst/>
          </a:prstGeom>
        </p:spPr>
        <p:txBody>
          <a:bodyPr lIns="0" tIns="0" rIns="0" bIns="0" rtlCol="0" anchor="t">
            <a:spAutoFit/>
          </a:bodyPr>
          <a:lstStyle/>
          <a:p>
            <a:pPr marL="0" lvl="0" indent="0" algn="just">
              <a:lnSpc>
                <a:spcPts val="3380"/>
              </a:lnSpc>
              <a:spcBef>
                <a:spcPct val="0"/>
              </a:spcBef>
            </a:pPr>
            <a:r>
              <a:rPr lang="en-US" sz="2600" spc="52">
                <a:solidFill>
                  <a:srgbClr val="000000"/>
                </a:solidFill>
                <a:latin typeface="Times New Roman"/>
                <a:ea typeface="Times New Roman"/>
                <a:cs typeface="Times New Roman"/>
                <a:sym typeface="Times New Roman"/>
              </a:rPr>
              <a:t>To apply multiple regression to identify how factors like population, unemployment, dropout rates, and PTR influence state-level school enrolments.</a:t>
            </a:r>
          </a:p>
        </p:txBody>
      </p:sp>
      <p:sp>
        <p:nvSpPr>
          <p:cNvPr id="37" name="TextBox 37"/>
          <p:cNvSpPr txBox="1"/>
          <p:nvPr/>
        </p:nvSpPr>
        <p:spPr>
          <a:xfrm>
            <a:off x="13662760" y="3842137"/>
            <a:ext cx="972795"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ea typeface="Gagalin"/>
                <a:cs typeface="Gagalin"/>
                <a:sym typeface="Gagalin"/>
              </a:rPr>
              <a:t>04</a:t>
            </a:r>
          </a:p>
        </p:txBody>
      </p:sp>
      <p:sp>
        <p:nvSpPr>
          <p:cNvPr id="38" name="TextBox 38"/>
          <p:cNvSpPr txBox="1"/>
          <p:nvPr/>
        </p:nvSpPr>
        <p:spPr>
          <a:xfrm>
            <a:off x="9593613" y="5156570"/>
            <a:ext cx="3055707" cy="3472180"/>
          </a:xfrm>
          <a:prstGeom prst="rect">
            <a:avLst/>
          </a:prstGeom>
        </p:spPr>
        <p:txBody>
          <a:bodyPr lIns="0" tIns="0" rIns="0" bIns="0" rtlCol="0" anchor="t">
            <a:spAutoFit/>
          </a:bodyPr>
          <a:lstStyle/>
          <a:p>
            <a:pPr marL="0" lvl="0" indent="0" algn="just">
              <a:lnSpc>
                <a:spcPts val="3380"/>
              </a:lnSpc>
              <a:spcBef>
                <a:spcPct val="0"/>
              </a:spcBef>
            </a:pPr>
            <a:r>
              <a:rPr lang="en-US" sz="2600" spc="52">
                <a:solidFill>
                  <a:srgbClr val="000000"/>
                </a:solidFill>
                <a:latin typeface="Times New Roman"/>
                <a:ea typeface="Times New Roman"/>
                <a:cs typeface="Times New Roman"/>
                <a:sym typeface="Times New Roman"/>
              </a:rPr>
              <a:t>To perform graphical and statistical analysis of primary enrolments based on school management type (government vs private).</a:t>
            </a:r>
          </a:p>
        </p:txBody>
      </p:sp>
      <p:sp>
        <p:nvSpPr>
          <p:cNvPr id="39" name="TextBox 39"/>
          <p:cNvSpPr txBox="1"/>
          <p:nvPr/>
        </p:nvSpPr>
        <p:spPr>
          <a:xfrm>
            <a:off x="5680410" y="3842137"/>
            <a:ext cx="1153580"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ea typeface="Gagalin"/>
                <a:cs typeface="Gagalin"/>
                <a:sym typeface="Gagalin"/>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802992">
            <a:off x="-1092430" y="-2256521"/>
            <a:ext cx="4242260" cy="4513043"/>
          </a:xfrm>
          <a:custGeom>
            <a:avLst/>
            <a:gdLst/>
            <a:ahLst/>
            <a:cxnLst/>
            <a:rect l="l" t="t" r="r" b="b"/>
            <a:pathLst>
              <a:path w="4242260" h="4513043">
                <a:moveTo>
                  <a:pt x="0" y="0"/>
                </a:moveTo>
                <a:lnTo>
                  <a:pt x="4242260" y="0"/>
                </a:lnTo>
                <a:lnTo>
                  <a:pt x="4242260" y="4513042"/>
                </a:lnTo>
                <a:lnTo>
                  <a:pt x="0" y="45130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989142">
            <a:off x="-3994456" y="4198274"/>
            <a:ext cx="11022365" cy="10127047"/>
          </a:xfrm>
          <a:custGeom>
            <a:avLst/>
            <a:gdLst/>
            <a:ahLst/>
            <a:cxnLst/>
            <a:rect l="l" t="t" r="r" b="b"/>
            <a:pathLst>
              <a:path w="11022365" h="10127047">
                <a:moveTo>
                  <a:pt x="0" y="0"/>
                </a:moveTo>
                <a:lnTo>
                  <a:pt x="11022365" y="0"/>
                </a:lnTo>
                <a:lnTo>
                  <a:pt x="11022365" y="10127046"/>
                </a:lnTo>
                <a:lnTo>
                  <a:pt x="0" y="10127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197150">
            <a:off x="425819" y="4818414"/>
            <a:ext cx="5381103" cy="4990973"/>
          </a:xfrm>
          <a:custGeom>
            <a:avLst/>
            <a:gdLst/>
            <a:ahLst/>
            <a:cxnLst/>
            <a:rect l="l" t="t" r="r" b="b"/>
            <a:pathLst>
              <a:path w="5381103" h="4990973">
                <a:moveTo>
                  <a:pt x="0" y="0"/>
                </a:moveTo>
                <a:lnTo>
                  <a:pt x="5381103" y="0"/>
                </a:lnTo>
                <a:lnTo>
                  <a:pt x="5381103" y="4990973"/>
                </a:lnTo>
                <a:lnTo>
                  <a:pt x="0" y="4990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2153213" y="1954667"/>
            <a:ext cx="5749360" cy="1514475"/>
          </a:xfrm>
          <a:prstGeom prst="rect">
            <a:avLst/>
          </a:prstGeom>
        </p:spPr>
        <p:txBody>
          <a:bodyPr lIns="0" tIns="0" rIns="0" bIns="0" rtlCol="0" anchor="t">
            <a:spAutoFit/>
          </a:bodyPr>
          <a:lstStyle/>
          <a:p>
            <a:pPr marL="0" lvl="0" indent="0" algn="l">
              <a:lnSpc>
                <a:spcPts val="11999"/>
              </a:lnSpc>
              <a:spcBef>
                <a:spcPct val="0"/>
              </a:spcBef>
            </a:pPr>
            <a:r>
              <a:rPr lang="en-US" sz="9999" spc="199">
                <a:solidFill>
                  <a:srgbClr val="000000"/>
                </a:solidFill>
                <a:latin typeface="Gagalin"/>
                <a:ea typeface="Gagalin"/>
                <a:cs typeface="Gagalin"/>
                <a:sym typeface="Gagalin"/>
              </a:rPr>
              <a:t>contents</a:t>
            </a:r>
          </a:p>
        </p:txBody>
      </p:sp>
      <p:grpSp>
        <p:nvGrpSpPr>
          <p:cNvPr id="7" name="Group 7"/>
          <p:cNvGrpSpPr/>
          <p:nvPr/>
        </p:nvGrpSpPr>
        <p:grpSpPr>
          <a:xfrm>
            <a:off x="9028830" y="2341013"/>
            <a:ext cx="765441" cy="741782"/>
            <a:chOff x="0" y="0"/>
            <a:chExt cx="1020588" cy="989043"/>
          </a:xfrm>
        </p:grpSpPr>
        <p:sp>
          <p:nvSpPr>
            <p:cNvPr id="8" name="Freeform 8"/>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1.</a:t>
              </a:r>
            </a:p>
          </p:txBody>
        </p:sp>
      </p:grpSp>
      <p:grpSp>
        <p:nvGrpSpPr>
          <p:cNvPr id="10" name="Group 10"/>
          <p:cNvGrpSpPr/>
          <p:nvPr/>
        </p:nvGrpSpPr>
        <p:grpSpPr>
          <a:xfrm>
            <a:off x="9028830" y="3576114"/>
            <a:ext cx="765441" cy="741782"/>
            <a:chOff x="0" y="0"/>
            <a:chExt cx="1020588" cy="989043"/>
          </a:xfrm>
        </p:grpSpPr>
        <p:sp>
          <p:nvSpPr>
            <p:cNvPr id="11" name="Freeform 11"/>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2.</a:t>
              </a:r>
            </a:p>
          </p:txBody>
        </p:sp>
      </p:grpSp>
      <p:grpSp>
        <p:nvGrpSpPr>
          <p:cNvPr id="13" name="Group 13"/>
          <p:cNvGrpSpPr/>
          <p:nvPr/>
        </p:nvGrpSpPr>
        <p:grpSpPr>
          <a:xfrm>
            <a:off x="9028830" y="4811215"/>
            <a:ext cx="765441" cy="741782"/>
            <a:chOff x="0" y="0"/>
            <a:chExt cx="1020588" cy="989043"/>
          </a:xfrm>
        </p:grpSpPr>
        <p:sp>
          <p:nvSpPr>
            <p:cNvPr id="14" name="Freeform 14"/>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3.</a:t>
              </a:r>
            </a:p>
          </p:txBody>
        </p:sp>
      </p:grpSp>
      <p:grpSp>
        <p:nvGrpSpPr>
          <p:cNvPr id="16" name="Group 16"/>
          <p:cNvGrpSpPr/>
          <p:nvPr/>
        </p:nvGrpSpPr>
        <p:grpSpPr>
          <a:xfrm>
            <a:off x="9028830" y="6046316"/>
            <a:ext cx="765441" cy="741782"/>
            <a:chOff x="0" y="0"/>
            <a:chExt cx="1020588" cy="989043"/>
          </a:xfrm>
        </p:grpSpPr>
        <p:sp>
          <p:nvSpPr>
            <p:cNvPr id="17" name="Freeform 17"/>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TextBox 18"/>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4.</a:t>
              </a:r>
            </a:p>
          </p:txBody>
        </p:sp>
      </p:grpSp>
      <p:grpSp>
        <p:nvGrpSpPr>
          <p:cNvPr id="19" name="Group 19"/>
          <p:cNvGrpSpPr/>
          <p:nvPr/>
        </p:nvGrpSpPr>
        <p:grpSpPr>
          <a:xfrm>
            <a:off x="9028830" y="7281417"/>
            <a:ext cx="765441" cy="741782"/>
            <a:chOff x="0" y="0"/>
            <a:chExt cx="1020588" cy="989043"/>
          </a:xfrm>
        </p:grpSpPr>
        <p:sp>
          <p:nvSpPr>
            <p:cNvPr id="20" name="Freeform 20"/>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5.</a:t>
              </a:r>
            </a:p>
          </p:txBody>
        </p:sp>
      </p:grpSp>
      <p:grpSp>
        <p:nvGrpSpPr>
          <p:cNvPr id="22" name="Group 22"/>
          <p:cNvGrpSpPr/>
          <p:nvPr/>
        </p:nvGrpSpPr>
        <p:grpSpPr>
          <a:xfrm>
            <a:off x="9028830" y="8516518"/>
            <a:ext cx="765441" cy="741782"/>
            <a:chOff x="0" y="0"/>
            <a:chExt cx="1020588" cy="989043"/>
          </a:xfrm>
        </p:grpSpPr>
        <p:sp>
          <p:nvSpPr>
            <p:cNvPr id="23" name="Freeform 23"/>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ea typeface="Gagalin"/>
                  <a:cs typeface="Gagalin"/>
                  <a:sym typeface="Gagalin"/>
                </a:rPr>
                <a:t>6.</a:t>
              </a:r>
            </a:p>
          </p:txBody>
        </p:sp>
      </p:grpSp>
      <p:sp>
        <p:nvSpPr>
          <p:cNvPr id="25" name="Freeform 25"/>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TextBox 26"/>
          <p:cNvSpPr txBox="1"/>
          <p:nvPr/>
        </p:nvSpPr>
        <p:spPr>
          <a:xfrm>
            <a:off x="10584847" y="2361130"/>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Introduction</a:t>
            </a:r>
          </a:p>
        </p:txBody>
      </p:sp>
      <p:sp>
        <p:nvSpPr>
          <p:cNvPr id="27" name="TextBox 27"/>
          <p:cNvSpPr txBox="1"/>
          <p:nvPr/>
        </p:nvSpPr>
        <p:spPr>
          <a:xfrm>
            <a:off x="10584847" y="3587316"/>
            <a:ext cx="7703153"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Primary Level : Govt or Private?</a:t>
            </a:r>
          </a:p>
        </p:txBody>
      </p:sp>
      <p:sp>
        <p:nvSpPr>
          <p:cNvPr id="28" name="TextBox 28"/>
          <p:cNvSpPr txBox="1"/>
          <p:nvPr/>
        </p:nvSpPr>
        <p:spPr>
          <a:xfrm>
            <a:off x="10584847" y="5791427"/>
            <a:ext cx="6674453" cy="1140460"/>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Regression Analysis of School enrolments for the year 2023</a:t>
            </a:r>
          </a:p>
        </p:txBody>
      </p:sp>
      <p:sp>
        <p:nvSpPr>
          <p:cNvPr id="29" name="TextBox 29"/>
          <p:cNvSpPr txBox="1"/>
          <p:nvPr/>
        </p:nvSpPr>
        <p:spPr>
          <a:xfrm>
            <a:off x="10584847" y="4813501"/>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Dropout trends </a:t>
            </a:r>
          </a:p>
        </p:txBody>
      </p:sp>
      <p:sp>
        <p:nvSpPr>
          <p:cNvPr id="30" name="TextBox 30"/>
          <p:cNvSpPr txBox="1"/>
          <p:nvPr/>
        </p:nvSpPr>
        <p:spPr>
          <a:xfrm>
            <a:off x="10584847" y="7293228"/>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Pupil Teacher Ratio</a:t>
            </a:r>
          </a:p>
        </p:txBody>
      </p:sp>
      <p:sp>
        <p:nvSpPr>
          <p:cNvPr id="31" name="TextBox 31"/>
          <p:cNvSpPr txBox="1"/>
          <p:nvPr/>
        </p:nvSpPr>
        <p:spPr>
          <a:xfrm>
            <a:off x="10584847" y="8528938"/>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ea typeface="Agrandir"/>
                <a:cs typeface="Agrandir"/>
                <a:sym typeface="Agrandir"/>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descr="Dynamic Scribble Shape"/>
          <p:cNvSpPr/>
          <p:nvPr/>
        </p:nvSpPr>
        <p:spPr>
          <a:xfrm rot="-2272947">
            <a:off x="13553100" y="-2371378"/>
            <a:ext cx="8106813" cy="8725533"/>
          </a:xfrm>
          <a:custGeom>
            <a:avLst/>
            <a:gdLst/>
            <a:ahLst/>
            <a:cxnLst/>
            <a:rect l="l" t="t" r="r" b="b"/>
            <a:pathLst>
              <a:path w="8106813" h="8725533">
                <a:moveTo>
                  <a:pt x="0" y="0"/>
                </a:moveTo>
                <a:lnTo>
                  <a:pt x="8106813" y="0"/>
                </a:lnTo>
                <a:lnTo>
                  <a:pt x="8106813" y="8725533"/>
                </a:lnTo>
                <a:lnTo>
                  <a:pt x="0" y="8725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Dynamic Cut-out Shape"/>
          <p:cNvSpPr/>
          <p:nvPr/>
        </p:nvSpPr>
        <p:spPr>
          <a:xfrm>
            <a:off x="15392400" y="7682326"/>
            <a:ext cx="3252480" cy="3151948"/>
          </a:xfrm>
          <a:custGeom>
            <a:avLst/>
            <a:gdLst/>
            <a:ahLst/>
            <a:cxnLst/>
            <a:rect l="l" t="t" r="r" b="b"/>
            <a:pathLst>
              <a:path w="3252480" h="3151948">
                <a:moveTo>
                  <a:pt x="0" y="0"/>
                </a:moveTo>
                <a:lnTo>
                  <a:pt x="3252479" y="0"/>
                </a:lnTo>
                <a:lnTo>
                  <a:pt x="3252479" y="3151948"/>
                </a:lnTo>
                <a:lnTo>
                  <a:pt x="0" y="3151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descr="Dynamic Cut-out Shape"/>
          <p:cNvSpPr/>
          <p:nvPr/>
        </p:nvSpPr>
        <p:spPr>
          <a:xfrm rot="3649572">
            <a:off x="-3765059" y="5277923"/>
            <a:ext cx="7530117" cy="6918465"/>
          </a:xfrm>
          <a:custGeom>
            <a:avLst/>
            <a:gdLst/>
            <a:ahLst/>
            <a:cxnLst/>
            <a:rect l="l" t="t" r="r" b="b"/>
            <a:pathLst>
              <a:path w="7530117" h="6918465">
                <a:moveTo>
                  <a:pt x="0" y="0"/>
                </a:moveTo>
                <a:lnTo>
                  <a:pt x="7530118" y="0"/>
                </a:lnTo>
                <a:lnTo>
                  <a:pt x="7530118" y="6918466"/>
                </a:lnTo>
                <a:lnTo>
                  <a:pt x="0" y="69184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descr="Magnifier Outline Illustration"/>
          <p:cNvSpPr/>
          <p:nvPr/>
        </p:nvSpPr>
        <p:spPr>
          <a:xfrm rot="1772112">
            <a:off x="-1176621" y="6761333"/>
            <a:ext cx="3375450" cy="4072941"/>
          </a:xfrm>
          <a:custGeom>
            <a:avLst/>
            <a:gdLst/>
            <a:ahLst/>
            <a:cxnLst/>
            <a:rect l="l" t="t" r="r" b="b"/>
            <a:pathLst>
              <a:path w="3375450" h="4072941">
                <a:moveTo>
                  <a:pt x="0" y="0"/>
                </a:moveTo>
                <a:lnTo>
                  <a:pt x="3375451" y="0"/>
                </a:lnTo>
                <a:lnTo>
                  <a:pt x="3375451" y="4072941"/>
                </a:lnTo>
                <a:lnTo>
                  <a:pt x="0" y="40729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701604" y="762000"/>
            <a:ext cx="7151364" cy="8776211"/>
            <a:chOff x="0" y="0"/>
            <a:chExt cx="812800" cy="997475"/>
          </a:xfrm>
        </p:grpSpPr>
        <p:sp>
          <p:nvSpPr>
            <p:cNvPr id="7" name="Freeform 7"/>
            <p:cNvSpPr/>
            <p:nvPr/>
          </p:nvSpPr>
          <p:spPr>
            <a:xfrm>
              <a:off x="0" y="0"/>
              <a:ext cx="812800" cy="997475"/>
            </a:xfrm>
            <a:custGeom>
              <a:avLst/>
              <a:gdLst/>
              <a:ahLst/>
              <a:cxnLst/>
              <a:rect l="l" t="t" r="r" b="b"/>
              <a:pathLst>
                <a:path w="812800" h="997475">
                  <a:moveTo>
                    <a:pt x="0" y="0"/>
                  </a:moveTo>
                  <a:lnTo>
                    <a:pt x="812800" y="0"/>
                  </a:lnTo>
                  <a:lnTo>
                    <a:pt x="812800" y="997475"/>
                  </a:lnTo>
                  <a:lnTo>
                    <a:pt x="0" y="997475"/>
                  </a:lnTo>
                  <a:close/>
                </a:path>
              </a:pathLst>
            </a:custGeom>
            <a:blipFill>
              <a:blip r:embed="rId10"/>
              <a:stretch>
                <a:fillRect l="-42098" r="-42098"/>
              </a:stretch>
            </a:blipFill>
          </p:spPr>
        </p:sp>
      </p:grpSp>
      <p:grpSp>
        <p:nvGrpSpPr>
          <p:cNvPr id="8" name="Group 8"/>
          <p:cNvGrpSpPr/>
          <p:nvPr/>
        </p:nvGrpSpPr>
        <p:grpSpPr>
          <a:xfrm>
            <a:off x="8972071" y="3763475"/>
            <a:ext cx="8287229" cy="2678877"/>
            <a:chOff x="0" y="0"/>
            <a:chExt cx="11049638" cy="3571836"/>
          </a:xfrm>
        </p:grpSpPr>
        <p:sp>
          <p:nvSpPr>
            <p:cNvPr id="9" name="AutoShape 9"/>
            <p:cNvSpPr/>
            <p:nvPr/>
          </p:nvSpPr>
          <p:spPr>
            <a:xfrm>
              <a:off x="0" y="0"/>
              <a:ext cx="11049638" cy="3571836"/>
            </a:xfrm>
            <a:prstGeom prst="rect">
              <a:avLst/>
            </a:prstGeom>
            <a:solidFill>
              <a:srgbClr val="FFFFFF"/>
            </a:solidFill>
          </p:spPr>
        </p:sp>
        <p:sp>
          <p:nvSpPr>
            <p:cNvPr id="10" name="TextBox 10"/>
            <p:cNvSpPr txBox="1"/>
            <p:nvPr/>
          </p:nvSpPr>
          <p:spPr>
            <a:xfrm>
              <a:off x="622858" y="734362"/>
              <a:ext cx="9803923" cy="1021499"/>
            </a:xfrm>
            <a:prstGeom prst="rect">
              <a:avLst/>
            </a:prstGeom>
          </p:spPr>
          <p:txBody>
            <a:bodyPr lIns="0" tIns="0" rIns="0" bIns="0" rtlCol="0" anchor="t">
              <a:spAutoFit/>
            </a:bodyPr>
            <a:lstStyle/>
            <a:p>
              <a:pPr marL="0" lvl="0" indent="0" algn="ctr">
                <a:lnSpc>
                  <a:spcPts val="5862"/>
                </a:lnSpc>
              </a:pPr>
              <a:endParaRPr/>
            </a:p>
          </p:txBody>
        </p:sp>
      </p:grpSp>
      <p:grpSp>
        <p:nvGrpSpPr>
          <p:cNvPr id="11" name="Group 11"/>
          <p:cNvGrpSpPr/>
          <p:nvPr/>
        </p:nvGrpSpPr>
        <p:grpSpPr>
          <a:xfrm>
            <a:off x="8972071" y="6584328"/>
            <a:ext cx="8287229" cy="2678877"/>
            <a:chOff x="0" y="0"/>
            <a:chExt cx="11049638" cy="3571836"/>
          </a:xfrm>
        </p:grpSpPr>
        <p:sp>
          <p:nvSpPr>
            <p:cNvPr id="12" name="AutoShape 12"/>
            <p:cNvSpPr/>
            <p:nvPr/>
          </p:nvSpPr>
          <p:spPr>
            <a:xfrm>
              <a:off x="0" y="0"/>
              <a:ext cx="11049638" cy="3571836"/>
            </a:xfrm>
            <a:prstGeom prst="rect">
              <a:avLst/>
            </a:prstGeom>
            <a:solidFill>
              <a:srgbClr val="FFFFFF"/>
            </a:solidFill>
          </p:spPr>
        </p:sp>
        <p:sp>
          <p:nvSpPr>
            <p:cNvPr id="13" name="TextBox 13"/>
            <p:cNvSpPr txBox="1"/>
            <p:nvPr/>
          </p:nvSpPr>
          <p:spPr>
            <a:xfrm>
              <a:off x="622858" y="734362"/>
              <a:ext cx="9803923" cy="1021499"/>
            </a:xfrm>
            <a:prstGeom prst="rect">
              <a:avLst/>
            </a:prstGeom>
          </p:spPr>
          <p:txBody>
            <a:bodyPr lIns="0" tIns="0" rIns="0" bIns="0" rtlCol="0" anchor="t">
              <a:spAutoFit/>
            </a:bodyPr>
            <a:lstStyle/>
            <a:p>
              <a:pPr marL="0" lvl="0" indent="0" algn="ctr">
                <a:lnSpc>
                  <a:spcPts val="5862"/>
                </a:lnSpc>
              </a:pPr>
              <a:endParaRPr/>
            </a:p>
          </p:txBody>
        </p:sp>
      </p:grpSp>
      <p:grpSp>
        <p:nvGrpSpPr>
          <p:cNvPr id="14" name="Group 14"/>
          <p:cNvGrpSpPr/>
          <p:nvPr/>
        </p:nvGrpSpPr>
        <p:grpSpPr>
          <a:xfrm>
            <a:off x="9144000" y="1292306"/>
            <a:ext cx="7953971" cy="7702387"/>
            <a:chOff x="0" y="0"/>
            <a:chExt cx="10605294" cy="10269850"/>
          </a:xfrm>
        </p:grpSpPr>
        <p:sp>
          <p:nvSpPr>
            <p:cNvPr id="15" name="AutoShape 15"/>
            <p:cNvSpPr/>
            <p:nvPr/>
          </p:nvSpPr>
          <p:spPr>
            <a:xfrm>
              <a:off x="0" y="2372995"/>
              <a:ext cx="10605294" cy="12700"/>
            </a:xfrm>
            <a:prstGeom prst="rect">
              <a:avLst/>
            </a:prstGeom>
            <a:solidFill>
              <a:srgbClr val="C6E284"/>
            </a:solidFill>
          </p:spPr>
        </p:sp>
        <p:sp>
          <p:nvSpPr>
            <p:cNvPr id="16" name="TextBox 16"/>
            <p:cNvSpPr txBox="1"/>
            <p:nvPr/>
          </p:nvSpPr>
          <p:spPr>
            <a:xfrm>
              <a:off x="0" y="66675"/>
              <a:ext cx="10605294" cy="1444625"/>
            </a:xfrm>
            <a:prstGeom prst="rect">
              <a:avLst/>
            </a:prstGeom>
          </p:spPr>
          <p:txBody>
            <a:bodyPr lIns="0" tIns="0" rIns="0" bIns="0" rtlCol="0" anchor="t">
              <a:spAutoFit/>
            </a:bodyPr>
            <a:lstStyle/>
            <a:p>
              <a:pPr marL="0" lvl="0" indent="0" algn="ctr">
                <a:lnSpc>
                  <a:spcPts val="8249"/>
                </a:lnSpc>
              </a:pPr>
              <a:r>
                <a:rPr lang="en-US" sz="7499" spc="149">
                  <a:solidFill>
                    <a:srgbClr val="000000"/>
                  </a:solidFill>
                  <a:latin typeface="Gagalin"/>
                  <a:ea typeface="Gagalin"/>
                  <a:cs typeface="Gagalin"/>
                  <a:sym typeface="Gagalin"/>
                </a:rPr>
                <a:t>1. introduction</a:t>
              </a:r>
            </a:p>
          </p:txBody>
        </p:sp>
        <p:sp>
          <p:nvSpPr>
            <p:cNvPr id="17" name="TextBox 17"/>
            <p:cNvSpPr txBox="1"/>
            <p:nvPr/>
          </p:nvSpPr>
          <p:spPr>
            <a:xfrm>
              <a:off x="0" y="3329939"/>
              <a:ext cx="10605294" cy="3442373"/>
            </a:xfrm>
            <a:prstGeom prst="rect">
              <a:avLst/>
            </a:prstGeom>
          </p:spPr>
          <p:txBody>
            <a:bodyPr lIns="0" tIns="0" rIns="0" bIns="0" rtlCol="0" anchor="t">
              <a:spAutoFit/>
            </a:bodyPr>
            <a:lstStyle/>
            <a:p>
              <a:pPr marL="0" lvl="0" indent="0" algn="just">
                <a:lnSpc>
                  <a:spcPts val="3384"/>
                </a:lnSpc>
              </a:pPr>
              <a:r>
                <a:rPr lang="en-US" sz="2417" b="1">
                  <a:solidFill>
                    <a:srgbClr val="000000"/>
                  </a:solidFill>
                  <a:latin typeface="Times New Roman Bold"/>
                  <a:ea typeface="Times New Roman Bold"/>
                  <a:cs typeface="Times New Roman Bold"/>
                  <a:sym typeface="Times New Roman Bold"/>
                </a:rPr>
                <a:t>Education is central to national development, and the quality and accessibility of school education directly influence a country’s socio-economic progress. Despite recent reforms, challenges like high dropout rates, uneven pupil-teacher ratios (PTR), and gender disparities continue in India. To address these, it is essential to analyze school-level data statistically.</a:t>
              </a:r>
            </a:p>
          </p:txBody>
        </p:sp>
        <p:sp>
          <p:nvSpPr>
            <p:cNvPr id="18" name="TextBox 18"/>
            <p:cNvSpPr txBox="1"/>
            <p:nvPr/>
          </p:nvSpPr>
          <p:spPr>
            <a:xfrm>
              <a:off x="0" y="7399057"/>
              <a:ext cx="10605294" cy="2870793"/>
            </a:xfrm>
            <a:prstGeom prst="rect">
              <a:avLst/>
            </a:prstGeom>
          </p:spPr>
          <p:txBody>
            <a:bodyPr lIns="0" tIns="0" rIns="0" bIns="0" rtlCol="0" anchor="t">
              <a:spAutoFit/>
            </a:bodyPr>
            <a:lstStyle/>
            <a:p>
              <a:pPr marL="0" lvl="0" indent="0" algn="just">
                <a:lnSpc>
                  <a:spcPts val="3388"/>
                </a:lnSpc>
                <a:spcBef>
                  <a:spcPct val="0"/>
                </a:spcBef>
              </a:pPr>
              <a:r>
                <a:rPr lang="en-US" sz="2420" b="1" u="none">
                  <a:solidFill>
                    <a:srgbClr val="000000"/>
                  </a:solidFill>
                  <a:latin typeface="Times New Roman Bold"/>
                  <a:ea typeface="Times New Roman Bold"/>
                  <a:cs typeface="Times New Roman Bold"/>
                  <a:sym typeface="Times New Roman Bold"/>
                </a:rPr>
                <a:t>This dissertation uses UDISE+ data from 2018 to 2023 to examine trends in enrolment, dropouts, and PTR across gender, school levels, and regions. The goal is to generate data-driven insights that can support evidence-based educational planning and policy decisions.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852564">
            <a:off x="15257373" y="6303056"/>
            <a:ext cx="3492494" cy="4456133"/>
          </a:xfrm>
          <a:custGeom>
            <a:avLst/>
            <a:gdLst/>
            <a:ahLst/>
            <a:cxnLst/>
            <a:rect l="l" t="t" r="r" b="b"/>
            <a:pathLst>
              <a:path w="3492494" h="4456133">
                <a:moveTo>
                  <a:pt x="0" y="0"/>
                </a:moveTo>
                <a:lnTo>
                  <a:pt x="3492494" y="0"/>
                </a:lnTo>
                <a:lnTo>
                  <a:pt x="3492494" y="4456132"/>
                </a:lnTo>
                <a:lnTo>
                  <a:pt x="0" y="44561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70655" y="-1786376"/>
            <a:ext cx="4621267" cy="4883770"/>
          </a:xfrm>
          <a:custGeom>
            <a:avLst/>
            <a:gdLst/>
            <a:ahLst/>
            <a:cxnLst/>
            <a:rect l="l" t="t" r="r" b="b"/>
            <a:pathLst>
              <a:path w="4621267" h="4883770">
                <a:moveTo>
                  <a:pt x="0" y="0"/>
                </a:moveTo>
                <a:lnTo>
                  <a:pt x="4621267" y="0"/>
                </a:lnTo>
                <a:lnTo>
                  <a:pt x="4621267" y="4883770"/>
                </a:lnTo>
                <a:lnTo>
                  <a:pt x="0" y="4883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555035" y="3937632"/>
            <a:ext cx="6692337" cy="3600450"/>
          </a:xfrm>
          <a:prstGeom prst="rect">
            <a:avLst/>
          </a:prstGeom>
        </p:spPr>
        <p:txBody>
          <a:bodyPr lIns="0" tIns="0" rIns="0" bIns="0" rtlCol="0" anchor="t">
            <a:spAutoFit/>
          </a:bodyPr>
          <a:lstStyle/>
          <a:p>
            <a:pPr marL="0" lvl="0" indent="0" algn="l">
              <a:lnSpc>
                <a:spcPts val="9480"/>
              </a:lnSpc>
              <a:spcBef>
                <a:spcPct val="0"/>
              </a:spcBef>
            </a:pPr>
            <a:r>
              <a:rPr lang="en-US" sz="7900" spc="158">
                <a:solidFill>
                  <a:srgbClr val="000000"/>
                </a:solidFill>
                <a:latin typeface="Gagalin"/>
                <a:ea typeface="Gagalin"/>
                <a:cs typeface="Gagalin"/>
                <a:sym typeface="Gagalin"/>
              </a:rPr>
              <a:t>data collection &amp; description</a:t>
            </a:r>
          </a:p>
        </p:txBody>
      </p:sp>
      <p:sp>
        <p:nvSpPr>
          <p:cNvPr id="6" name="Freeform 6"/>
          <p:cNvSpPr/>
          <p:nvPr/>
        </p:nvSpPr>
        <p:spPr>
          <a:xfrm rot="4029577">
            <a:off x="11748117" y="3238424"/>
            <a:ext cx="11022365" cy="10127047"/>
          </a:xfrm>
          <a:custGeom>
            <a:avLst/>
            <a:gdLst/>
            <a:ahLst/>
            <a:cxnLst/>
            <a:rect l="l" t="t" r="r" b="b"/>
            <a:pathLst>
              <a:path w="11022365" h="10127047">
                <a:moveTo>
                  <a:pt x="0" y="0"/>
                </a:moveTo>
                <a:lnTo>
                  <a:pt x="11022366" y="0"/>
                </a:lnTo>
                <a:lnTo>
                  <a:pt x="11022366" y="10127047"/>
                </a:lnTo>
                <a:lnTo>
                  <a:pt x="0" y="101270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8475419" y="924752"/>
            <a:ext cx="8783881" cy="2680218"/>
            <a:chOff x="0" y="0"/>
            <a:chExt cx="11711841" cy="3573623"/>
          </a:xfrm>
        </p:grpSpPr>
        <p:sp>
          <p:nvSpPr>
            <p:cNvPr id="8" name="AutoShape 8"/>
            <p:cNvSpPr/>
            <p:nvPr/>
          </p:nvSpPr>
          <p:spPr>
            <a:xfrm>
              <a:off x="0" y="0"/>
              <a:ext cx="11711841" cy="3573623"/>
            </a:xfrm>
            <a:prstGeom prst="rect">
              <a:avLst/>
            </a:prstGeom>
            <a:solidFill>
              <a:srgbClr val="FFFFFF"/>
            </a:solidFill>
          </p:spPr>
        </p:sp>
        <p:sp>
          <p:nvSpPr>
            <p:cNvPr id="9" name="TextBox 9"/>
            <p:cNvSpPr txBox="1"/>
            <p:nvPr/>
          </p:nvSpPr>
          <p:spPr>
            <a:xfrm>
              <a:off x="660185" y="734706"/>
              <a:ext cx="10391471" cy="1022034"/>
            </a:xfrm>
            <a:prstGeom prst="rect">
              <a:avLst/>
            </a:prstGeom>
          </p:spPr>
          <p:txBody>
            <a:bodyPr lIns="0" tIns="0" rIns="0" bIns="0" rtlCol="0" anchor="t">
              <a:spAutoFit/>
            </a:bodyPr>
            <a:lstStyle/>
            <a:p>
              <a:pPr marL="0" lvl="0" indent="0" algn="ctr">
                <a:lnSpc>
                  <a:spcPts val="5865"/>
                </a:lnSpc>
              </a:pPr>
              <a:endParaRPr/>
            </a:p>
          </p:txBody>
        </p:sp>
      </p:grpSp>
      <p:sp>
        <p:nvSpPr>
          <p:cNvPr id="10" name="TextBox 10"/>
          <p:cNvSpPr txBox="1"/>
          <p:nvPr/>
        </p:nvSpPr>
        <p:spPr>
          <a:xfrm>
            <a:off x="8661170" y="947494"/>
            <a:ext cx="8412935" cy="2519680"/>
          </a:xfrm>
          <a:prstGeom prst="rect">
            <a:avLst/>
          </a:prstGeom>
        </p:spPr>
        <p:txBody>
          <a:bodyPr lIns="0" tIns="0" rIns="0" bIns="0" rtlCol="0" anchor="t">
            <a:spAutoFit/>
          </a:bodyPr>
          <a:lstStyle/>
          <a:p>
            <a:pPr algn="just">
              <a:lnSpc>
                <a:spcPts val="3919"/>
              </a:lnSpc>
            </a:pPr>
            <a:r>
              <a:rPr lang="en-US" sz="2799" b="1">
                <a:solidFill>
                  <a:srgbClr val="000000"/>
                </a:solidFill>
                <a:latin typeface="Times New Roman Bold"/>
                <a:ea typeface="Times New Roman Bold"/>
                <a:cs typeface="Times New Roman Bold"/>
                <a:sym typeface="Times New Roman Bold"/>
              </a:rPr>
              <a:t>I have collected the data from the following Websites:</a:t>
            </a:r>
          </a:p>
          <a:p>
            <a:pPr marL="604519" lvl="1" indent="-302260" algn="just">
              <a:lnSpc>
                <a:spcPts val="3919"/>
              </a:lnSpc>
              <a:spcBef>
                <a:spcPct val="0"/>
              </a:spcBef>
              <a:buAutoNum type="arabicPeriod"/>
            </a:pPr>
            <a:r>
              <a:rPr lang="en-US" sz="2799" b="1">
                <a:solidFill>
                  <a:srgbClr val="000000"/>
                </a:solidFill>
                <a:latin typeface="Times New Roman Bold"/>
                <a:ea typeface="Times New Roman Bold"/>
                <a:cs typeface="Times New Roman Bold"/>
                <a:sym typeface="Times New Roman Bold"/>
              </a:rPr>
              <a:t>UDISE+ </a:t>
            </a:r>
          </a:p>
          <a:p>
            <a:pPr marL="604519" lvl="1" indent="-302260" algn="just">
              <a:lnSpc>
                <a:spcPts val="3919"/>
              </a:lnSpc>
              <a:spcBef>
                <a:spcPct val="0"/>
              </a:spcBef>
              <a:buAutoNum type="arabicPeriod"/>
            </a:pPr>
            <a:r>
              <a:rPr lang="en-US" sz="2799" b="1">
                <a:solidFill>
                  <a:srgbClr val="000000"/>
                </a:solidFill>
                <a:latin typeface="Times New Roman Bold"/>
                <a:ea typeface="Times New Roman Bold"/>
                <a:cs typeface="Times New Roman Bold"/>
                <a:sym typeface="Times New Roman Bold"/>
              </a:rPr>
              <a:t>UIDAI</a:t>
            </a:r>
          </a:p>
          <a:p>
            <a:pPr marL="604519" lvl="1" indent="-302260" algn="just">
              <a:lnSpc>
                <a:spcPts val="3919"/>
              </a:lnSpc>
              <a:spcBef>
                <a:spcPct val="0"/>
              </a:spcBef>
              <a:buAutoNum type="arabicPeriod"/>
            </a:pPr>
            <a:r>
              <a:rPr lang="en-US" sz="2799" b="1">
                <a:solidFill>
                  <a:srgbClr val="000000"/>
                </a:solidFill>
                <a:latin typeface="Times New Roman Bold"/>
                <a:ea typeface="Times New Roman Bold"/>
                <a:cs typeface="Times New Roman Bold"/>
                <a:sym typeface="Times New Roman Bold"/>
              </a:rPr>
              <a:t>STUDY IQ</a:t>
            </a:r>
          </a:p>
          <a:p>
            <a:pPr marL="604519" lvl="1" indent="-302260" algn="just">
              <a:lnSpc>
                <a:spcPts val="3919"/>
              </a:lnSpc>
              <a:spcBef>
                <a:spcPct val="0"/>
              </a:spcBef>
              <a:buAutoNum type="arabicPeriod"/>
            </a:pPr>
            <a:r>
              <a:rPr lang="en-US" sz="2799" b="1">
                <a:solidFill>
                  <a:srgbClr val="000000"/>
                </a:solidFill>
                <a:latin typeface="Times New Roman Bold"/>
                <a:ea typeface="Times New Roman Bold"/>
                <a:cs typeface="Times New Roman Bold"/>
                <a:sym typeface="Times New Roman Bold"/>
              </a:rPr>
              <a:t>WIKIPEDIA</a:t>
            </a:r>
          </a:p>
        </p:txBody>
      </p:sp>
      <p:sp>
        <p:nvSpPr>
          <p:cNvPr id="11" name="AutoShape 11"/>
          <p:cNvSpPr/>
          <p:nvPr/>
        </p:nvSpPr>
        <p:spPr>
          <a:xfrm>
            <a:off x="8475419" y="3742650"/>
            <a:ext cx="8783881" cy="5515650"/>
          </a:xfrm>
          <a:prstGeom prst="rect">
            <a:avLst/>
          </a:prstGeom>
          <a:solidFill>
            <a:srgbClr val="FFFFFF"/>
          </a:solidFill>
        </p:spPr>
      </p:sp>
      <p:sp>
        <p:nvSpPr>
          <p:cNvPr id="12" name="TextBox 12"/>
          <p:cNvSpPr txBox="1"/>
          <p:nvPr/>
        </p:nvSpPr>
        <p:spPr>
          <a:xfrm>
            <a:off x="8661170" y="3917930"/>
            <a:ext cx="8412935" cy="5079365"/>
          </a:xfrm>
          <a:prstGeom prst="rect">
            <a:avLst/>
          </a:prstGeom>
        </p:spPr>
        <p:txBody>
          <a:bodyPr lIns="0" tIns="0" rIns="0" bIns="0" rtlCol="0" anchor="t">
            <a:spAutoFit/>
          </a:bodyPr>
          <a:lstStyle/>
          <a:p>
            <a:pPr algn="just">
              <a:lnSpc>
                <a:spcPts val="3640"/>
              </a:lnSpc>
              <a:spcBef>
                <a:spcPct val="0"/>
              </a:spcBef>
            </a:pPr>
            <a:r>
              <a:rPr lang="en-US" sz="2800" b="1" spc="56">
                <a:solidFill>
                  <a:srgbClr val="000000"/>
                </a:solidFill>
                <a:latin typeface="Times New Roman Bold"/>
                <a:ea typeface="Times New Roman Bold"/>
                <a:cs typeface="Times New Roman Bold"/>
                <a:sym typeface="Times New Roman Bold"/>
              </a:rPr>
              <a:t>Several datasets have been used for the study.</a:t>
            </a:r>
          </a:p>
          <a:p>
            <a:pPr algn="just">
              <a:lnSpc>
                <a:spcPts val="3640"/>
              </a:lnSpc>
              <a:spcBef>
                <a:spcPct val="0"/>
              </a:spcBef>
            </a:pPr>
            <a:r>
              <a:rPr lang="en-US" sz="2800" b="1" spc="56">
                <a:solidFill>
                  <a:srgbClr val="000000"/>
                </a:solidFill>
                <a:latin typeface="Times New Roman Bold"/>
                <a:ea typeface="Times New Roman Bold"/>
                <a:cs typeface="Times New Roman Bold"/>
                <a:sym typeface="Times New Roman Bold"/>
              </a:rPr>
              <a:t>1. Enrolments dataset consists of 6 columns and 225 rows</a:t>
            </a:r>
          </a:p>
          <a:p>
            <a:pPr algn="just">
              <a:lnSpc>
                <a:spcPts val="3640"/>
              </a:lnSpc>
              <a:spcBef>
                <a:spcPct val="0"/>
              </a:spcBef>
            </a:pPr>
            <a:r>
              <a:rPr lang="en-US" sz="2800" b="1" spc="56">
                <a:solidFill>
                  <a:srgbClr val="000000"/>
                </a:solidFill>
                <a:latin typeface="Times New Roman Bold"/>
                <a:ea typeface="Times New Roman Bold"/>
                <a:cs typeface="Times New Roman Bold"/>
                <a:sym typeface="Times New Roman Bold"/>
              </a:rPr>
              <a:t>2. Dropout Rate dataset consists of 11 columns and 224 rows. Dropout Rate of Ladakh for the Year 2018 is missing in the dataset. </a:t>
            </a:r>
          </a:p>
          <a:p>
            <a:pPr algn="just">
              <a:lnSpc>
                <a:spcPts val="3640"/>
              </a:lnSpc>
              <a:spcBef>
                <a:spcPct val="0"/>
              </a:spcBef>
            </a:pPr>
            <a:r>
              <a:rPr lang="en-US" sz="2800" b="1" spc="56">
                <a:solidFill>
                  <a:srgbClr val="000000"/>
                </a:solidFill>
                <a:latin typeface="Times New Roman Bold"/>
                <a:ea typeface="Times New Roman Bold"/>
                <a:cs typeface="Times New Roman Bold"/>
                <a:sym typeface="Times New Roman Bold"/>
              </a:rPr>
              <a:t>3. Pupil-Teacher Ratio dataset consists of 6 columns and 225 rows</a:t>
            </a:r>
          </a:p>
          <a:p>
            <a:pPr algn="just">
              <a:lnSpc>
                <a:spcPts val="3640"/>
              </a:lnSpc>
              <a:spcBef>
                <a:spcPct val="0"/>
              </a:spcBef>
            </a:pPr>
            <a:r>
              <a:rPr lang="en-US" sz="2800" b="1" spc="56">
                <a:solidFill>
                  <a:srgbClr val="000000"/>
                </a:solidFill>
                <a:latin typeface="Times New Roman Bold"/>
                <a:ea typeface="Times New Roman Bold"/>
                <a:cs typeface="Times New Roman Bold"/>
                <a:sym typeface="Times New Roman Bold"/>
              </a:rPr>
              <a:t>4.  2023 dataset containing enrolments, population, PTR, Dropout rates, Unemployment Rates etc consists of 6 columns and 38 rows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965721" y="408939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08578">
            <a:off x="-1267102" y="6977379"/>
            <a:ext cx="3471112" cy="4126136"/>
          </a:xfrm>
          <a:custGeom>
            <a:avLst/>
            <a:gdLst/>
            <a:ahLst/>
            <a:cxnLst/>
            <a:rect l="l" t="t" r="r" b="b"/>
            <a:pathLst>
              <a:path w="3471112" h="4126136">
                <a:moveTo>
                  <a:pt x="0" y="0"/>
                </a:moveTo>
                <a:lnTo>
                  <a:pt x="3471111" y="0"/>
                </a:lnTo>
                <a:lnTo>
                  <a:pt x="3471111" y="4126135"/>
                </a:lnTo>
                <a:lnTo>
                  <a:pt x="0" y="41261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604382">
            <a:off x="13406245" y="-2401045"/>
            <a:ext cx="6912691" cy="7353926"/>
          </a:xfrm>
          <a:custGeom>
            <a:avLst/>
            <a:gdLst/>
            <a:ahLst/>
            <a:cxnLst/>
            <a:rect l="l" t="t" r="r" b="b"/>
            <a:pathLst>
              <a:path w="6912691" h="7353926">
                <a:moveTo>
                  <a:pt x="0" y="0"/>
                </a:moveTo>
                <a:lnTo>
                  <a:pt x="6912691" y="0"/>
                </a:lnTo>
                <a:lnTo>
                  <a:pt x="6912691" y="7353926"/>
                </a:lnTo>
                <a:lnTo>
                  <a:pt x="0" y="73539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964863">
            <a:off x="14680504" y="-713297"/>
            <a:ext cx="4478694" cy="4114800"/>
          </a:xfrm>
          <a:custGeom>
            <a:avLst/>
            <a:gdLst/>
            <a:ahLst/>
            <a:cxnLst/>
            <a:rect l="l" t="t" r="r" b="b"/>
            <a:pathLst>
              <a:path w="4478694" h="4114800">
                <a:moveTo>
                  <a:pt x="0" y="0"/>
                </a:moveTo>
                <a:lnTo>
                  <a:pt x="4478694" y="0"/>
                </a:lnTo>
                <a:lnTo>
                  <a:pt x="447869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6" name="Group 6"/>
          <p:cNvGrpSpPr/>
          <p:nvPr/>
        </p:nvGrpSpPr>
        <p:grpSpPr>
          <a:xfrm>
            <a:off x="3846616" y="5444082"/>
            <a:ext cx="13723122" cy="4159600"/>
            <a:chOff x="0" y="0"/>
            <a:chExt cx="18297496" cy="5546134"/>
          </a:xfrm>
        </p:grpSpPr>
        <p:sp>
          <p:nvSpPr>
            <p:cNvPr id="7" name="AutoShape 7"/>
            <p:cNvSpPr/>
            <p:nvPr/>
          </p:nvSpPr>
          <p:spPr>
            <a:xfrm>
              <a:off x="0" y="0"/>
              <a:ext cx="18297496" cy="5546134"/>
            </a:xfrm>
            <a:prstGeom prst="rect">
              <a:avLst/>
            </a:prstGeom>
            <a:solidFill>
              <a:srgbClr val="FFFFFF"/>
            </a:solidFill>
          </p:spPr>
        </p:sp>
        <p:sp>
          <p:nvSpPr>
            <p:cNvPr id="8" name="TextBox 8"/>
            <p:cNvSpPr txBox="1"/>
            <p:nvPr/>
          </p:nvSpPr>
          <p:spPr>
            <a:xfrm>
              <a:off x="1031412" y="1123474"/>
              <a:ext cx="16234672" cy="1602922"/>
            </a:xfrm>
            <a:prstGeom prst="rect">
              <a:avLst/>
            </a:prstGeom>
          </p:spPr>
          <p:txBody>
            <a:bodyPr lIns="0" tIns="0" rIns="0" bIns="0" rtlCol="0" anchor="t">
              <a:spAutoFit/>
            </a:bodyPr>
            <a:lstStyle/>
            <a:p>
              <a:pPr marL="0" lvl="0" indent="0" algn="ctr">
                <a:lnSpc>
                  <a:spcPts val="9102"/>
                </a:lnSpc>
              </a:pPr>
              <a:endParaRPr/>
            </a:p>
          </p:txBody>
        </p:sp>
      </p:grpSp>
      <p:grpSp>
        <p:nvGrpSpPr>
          <p:cNvPr id="9" name="Group 9"/>
          <p:cNvGrpSpPr/>
          <p:nvPr/>
        </p:nvGrpSpPr>
        <p:grpSpPr>
          <a:xfrm>
            <a:off x="3846616" y="4317421"/>
            <a:ext cx="13723122" cy="4159600"/>
            <a:chOff x="0" y="0"/>
            <a:chExt cx="18297496" cy="5546134"/>
          </a:xfrm>
        </p:grpSpPr>
        <p:sp>
          <p:nvSpPr>
            <p:cNvPr id="10" name="AutoShape 10"/>
            <p:cNvSpPr/>
            <p:nvPr/>
          </p:nvSpPr>
          <p:spPr>
            <a:xfrm>
              <a:off x="0" y="0"/>
              <a:ext cx="18297496" cy="5546134"/>
            </a:xfrm>
            <a:prstGeom prst="rect">
              <a:avLst/>
            </a:prstGeom>
            <a:solidFill>
              <a:srgbClr val="FFFFFF"/>
            </a:solidFill>
          </p:spPr>
        </p:sp>
        <p:sp>
          <p:nvSpPr>
            <p:cNvPr id="11" name="TextBox 11"/>
            <p:cNvSpPr txBox="1"/>
            <p:nvPr/>
          </p:nvSpPr>
          <p:spPr>
            <a:xfrm>
              <a:off x="1031412" y="1123474"/>
              <a:ext cx="16234672" cy="1602922"/>
            </a:xfrm>
            <a:prstGeom prst="rect">
              <a:avLst/>
            </a:prstGeom>
          </p:spPr>
          <p:txBody>
            <a:bodyPr lIns="0" tIns="0" rIns="0" bIns="0" rtlCol="0" anchor="t">
              <a:spAutoFit/>
            </a:bodyPr>
            <a:lstStyle/>
            <a:p>
              <a:pPr marL="0" lvl="0" indent="0" algn="ctr">
                <a:lnSpc>
                  <a:spcPts val="9102"/>
                </a:lnSpc>
              </a:pPr>
              <a:endParaRPr/>
            </a:p>
          </p:txBody>
        </p:sp>
      </p:grpSp>
      <p:sp>
        <p:nvSpPr>
          <p:cNvPr id="12" name="TextBox 12"/>
          <p:cNvSpPr txBox="1"/>
          <p:nvPr/>
        </p:nvSpPr>
        <p:spPr>
          <a:xfrm>
            <a:off x="1417886" y="1346193"/>
            <a:ext cx="15046233" cy="2190750"/>
          </a:xfrm>
          <a:prstGeom prst="rect">
            <a:avLst/>
          </a:prstGeom>
        </p:spPr>
        <p:txBody>
          <a:bodyPr lIns="0" tIns="0" rIns="0" bIns="0" rtlCol="0" anchor="t">
            <a:spAutoFit/>
          </a:bodyPr>
          <a:lstStyle/>
          <a:p>
            <a:pPr algn="l">
              <a:lnSpc>
                <a:spcPts val="8640"/>
              </a:lnSpc>
            </a:pPr>
            <a:r>
              <a:rPr lang="en-US" sz="7200" spc="144">
                <a:solidFill>
                  <a:srgbClr val="000000"/>
                </a:solidFill>
                <a:latin typeface="Gagalin"/>
                <a:ea typeface="Gagalin"/>
                <a:cs typeface="Gagalin"/>
                <a:sym typeface="Gagalin"/>
              </a:rPr>
              <a:t>2. PRIMARY LEVEL : </a:t>
            </a:r>
          </a:p>
          <a:p>
            <a:pPr marL="0" lvl="0" indent="0" algn="l">
              <a:lnSpc>
                <a:spcPts val="8640"/>
              </a:lnSpc>
              <a:spcBef>
                <a:spcPct val="0"/>
              </a:spcBef>
            </a:pPr>
            <a:r>
              <a:rPr lang="en-US" sz="7200" spc="144">
                <a:solidFill>
                  <a:srgbClr val="000000"/>
                </a:solidFill>
                <a:latin typeface="Gagalin"/>
                <a:ea typeface="Gagalin"/>
                <a:cs typeface="Gagalin"/>
                <a:sym typeface="Gagalin"/>
              </a:rPr>
              <a:t>GOVT OR PRIVATE ???</a:t>
            </a:r>
          </a:p>
        </p:txBody>
      </p:sp>
      <p:sp>
        <p:nvSpPr>
          <p:cNvPr id="13" name="Freeform 13"/>
          <p:cNvSpPr/>
          <p:nvPr/>
        </p:nvSpPr>
        <p:spPr>
          <a:xfrm rot="3191312">
            <a:off x="10587496" y="-1345599"/>
            <a:ext cx="2539093" cy="2460612"/>
          </a:xfrm>
          <a:custGeom>
            <a:avLst/>
            <a:gdLst/>
            <a:ahLst/>
            <a:cxnLst/>
            <a:rect l="l" t="t" r="r" b="b"/>
            <a:pathLst>
              <a:path w="2539093" h="2460612">
                <a:moveTo>
                  <a:pt x="0" y="0"/>
                </a:moveTo>
                <a:lnTo>
                  <a:pt x="2539093" y="0"/>
                </a:lnTo>
                <a:lnTo>
                  <a:pt x="2539093" y="2460612"/>
                </a:lnTo>
                <a:lnTo>
                  <a:pt x="0" y="24606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4056577" y="4543425"/>
            <a:ext cx="13202723" cy="1085851"/>
          </a:xfrm>
          <a:prstGeom prst="rect">
            <a:avLst/>
          </a:prstGeom>
        </p:spPr>
        <p:txBody>
          <a:bodyPr lIns="0" tIns="0" rIns="0" bIns="0" rtlCol="0" anchor="t">
            <a:spAutoFit/>
          </a:bodyPr>
          <a:lstStyle/>
          <a:p>
            <a:pPr algn="just">
              <a:lnSpc>
                <a:spcPts val="4199"/>
              </a:lnSpc>
              <a:spcBef>
                <a:spcPct val="0"/>
              </a:spcBef>
            </a:pPr>
            <a:r>
              <a:rPr lang="en-US" sz="2999" b="1">
                <a:solidFill>
                  <a:srgbClr val="000000"/>
                </a:solidFill>
                <a:latin typeface="Times New Roman Bold"/>
                <a:ea typeface="Times New Roman Bold"/>
                <a:cs typeface="Times New Roman Bold"/>
                <a:sym typeface="Times New Roman Bold"/>
              </a:rPr>
              <a:t>Here we will graphically discuss about the shifts in enrolments between Government and Private Schools of all the States in India.</a:t>
            </a:r>
          </a:p>
        </p:txBody>
      </p:sp>
      <p:sp>
        <p:nvSpPr>
          <p:cNvPr id="15" name="TextBox 15"/>
          <p:cNvSpPr txBox="1"/>
          <p:nvPr/>
        </p:nvSpPr>
        <p:spPr>
          <a:xfrm>
            <a:off x="4056577" y="6076949"/>
            <a:ext cx="13202723" cy="3181351"/>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imes New Roman"/>
                <a:ea typeface="Times New Roman"/>
                <a:cs typeface="Times New Roman"/>
                <a:sym typeface="Times New Roman"/>
              </a:rPr>
              <a:t>To understand shifts in school preferences at the foundational level, this study examines primary-level enrolments in government and private schools across states and years. The analysis highlights how enrolment patterns vary between the two management types, both in absolute numbers and proportions. These visuals help identify emerging trends in parental choices, regional differences, and the overall dynamics of early education in India.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9642336" cy="4845274"/>
          </a:xfrm>
          <a:custGeom>
            <a:avLst/>
            <a:gdLst/>
            <a:ahLst/>
            <a:cxnLst/>
            <a:rect l="l" t="t" r="r" b="b"/>
            <a:pathLst>
              <a:path w="9642336" h="4845274">
                <a:moveTo>
                  <a:pt x="0" y="0"/>
                </a:moveTo>
                <a:lnTo>
                  <a:pt x="9642336" y="0"/>
                </a:lnTo>
                <a:lnTo>
                  <a:pt x="9642336" y="4845274"/>
                </a:lnTo>
                <a:lnTo>
                  <a:pt x="0" y="4845274"/>
                </a:lnTo>
                <a:lnTo>
                  <a:pt x="0" y="0"/>
                </a:lnTo>
                <a:close/>
              </a:path>
            </a:pathLst>
          </a:custGeom>
          <a:blipFill>
            <a:blip r:embed="rId2"/>
            <a:stretch>
              <a:fillRect/>
            </a:stretch>
          </a:blipFill>
        </p:spPr>
      </p:sp>
      <p:sp>
        <p:nvSpPr>
          <p:cNvPr id="3" name="Freeform 3"/>
          <p:cNvSpPr/>
          <p:nvPr/>
        </p:nvSpPr>
        <p:spPr>
          <a:xfrm>
            <a:off x="8479905" y="5419733"/>
            <a:ext cx="9808095" cy="4867267"/>
          </a:xfrm>
          <a:custGeom>
            <a:avLst/>
            <a:gdLst/>
            <a:ahLst/>
            <a:cxnLst/>
            <a:rect l="l" t="t" r="r" b="b"/>
            <a:pathLst>
              <a:path w="9808095" h="4867267">
                <a:moveTo>
                  <a:pt x="0" y="0"/>
                </a:moveTo>
                <a:lnTo>
                  <a:pt x="9808095" y="0"/>
                </a:lnTo>
                <a:lnTo>
                  <a:pt x="9808095" y="4867267"/>
                </a:lnTo>
                <a:lnTo>
                  <a:pt x="0" y="4867267"/>
                </a:lnTo>
                <a:lnTo>
                  <a:pt x="0" y="0"/>
                </a:lnTo>
                <a:close/>
              </a:path>
            </a:pathLst>
          </a:custGeom>
          <a:blipFill>
            <a:blip r:embed="rId3"/>
            <a:stretch>
              <a:fillRect/>
            </a:stretch>
          </a:blipFill>
        </p:spPr>
      </p:sp>
      <p:sp>
        <p:nvSpPr>
          <p:cNvPr id="4" name="Freeform 4"/>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955113" y="1035716"/>
            <a:ext cx="6304187" cy="2773842"/>
          </a:xfrm>
          <a:custGeom>
            <a:avLst/>
            <a:gdLst/>
            <a:ahLst/>
            <a:cxnLst/>
            <a:rect l="l" t="t" r="r" b="b"/>
            <a:pathLst>
              <a:path w="6304187" h="2773842">
                <a:moveTo>
                  <a:pt x="0" y="0"/>
                </a:moveTo>
                <a:lnTo>
                  <a:pt x="6304187" y="0"/>
                </a:lnTo>
                <a:lnTo>
                  <a:pt x="6304187" y="2773842"/>
                </a:lnTo>
                <a:lnTo>
                  <a:pt x="0" y="2773842"/>
                </a:lnTo>
                <a:lnTo>
                  <a:pt x="0" y="0"/>
                </a:lnTo>
                <a:close/>
              </a:path>
            </a:pathLst>
          </a:custGeom>
          <a:blipFill>
            <a:blip r:embed="rId8"/>
            <a:stretch>
              <a:fillRect/>
            </a:stretch>
          </a:blipFill>
        </p:spPr>
      </p:sp>
      <p:sp>
        <p:nvSpPr>
          <p:cNvPr id="7" name="Freeform 7"/>
          <p:cNvSpPr/>
          <p:nvPr/>
        </p:nvSpPr>
        <p:spPr>
          <a:xfrm>
            <a:off x="-232004" y="7373923"/>
            <a:ext cx="4204062" cy="4074119"/>
          </a:xfrm>
          <a:custGeom>
            <a:avLst/>
            <a:gdLst/>
            <a:ahLst/>
            <a:cxnLst/>
            <a:rect l="l" t="t" r="r" b="b"/>
            <a:pathLst>
              <a:path w="4204062" h="4074119">
                <a:moveTo>
                  <a:pt x="0" y="0"/>
                </a:moveTo>
                <a:lnTo>
                  <a:pt x="4204063" y="0"/>
                </a:lnTo>
                <a:lnTo>
                  <a:pt x="4204063" y="4074118"/>
                </a:lnTo>
                <a:lnTo>
                  <a:pt x="0" y="4074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95047" y="8188562"/>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028700" y="6466445"/>
            <a:ext cx="6304187" cy="2773842"/>
          </a:xfrm>
          <a:custGeom>
            <a:avLst/>
            <a:gdLst/>
            <a:ahLst/>
            <a:cxnLst/>
            <a:rect l="l" t="t" r="r" b="b"/>
            <a:pathLst>
              <a:path w="6304187" h="2773842">
                <a:moveTo>
                  <a:pt x="0" y="0"/>
                </a:moveTo>
                <a:lnTo>
                  <a:pt x="6304187" y="0"/>
                </a:lnTo>
                <a:lnTo>
                  <a:pt x="6304187" y="2773843"/>
                </a:lnTo>
                <a:lnTo>
                  <a:pt x="0" y="2773843"/>
                </a:lnTo>
                <a:lnTo>
                  <a:pt x="0" y="0"/>
                </a:lnTo>
                <a:close/>
              </a:path>
            </a:pathLst>
          </a:custGeom>
          <a:blipFill>
            <a:blip r:embed="rId8"/>
            <a:stretch>
              <a:fillRect/>
            </a:stretch>
          </a:blipFill>
        </p:spPr>
      </p:sp>
      <p:sp>
        <p:nvSpPr>
          <p:cNvPr id="10" name="Freeform 10"/>
          <p:cNvSpPr/>
          <p:nvPr/>
        </p:nvSpPr>
        <p:spPr>
          <a:xfrm>
            <a:off x="7120688" y="6000956"/>
            <a:ext cx="1302067" cy="465489"/>
          </a:xfrm>
          <a:custGeom>
            <a:avLst/>
            <a:gdLst/>
            <a:ahLst/>
            <a:cxnLst/>
            <a:rect l="l" t="t" r="r" b="b"/>
            <a:pathLst>
              <a:path w="1302067" h="465489">
                <a:moveTo>
                  <a:pt x="0" y="0"/>
                </a:moveTo>
                <a:lnTo>
                  <a:pt x="1302067" y="0"/>
                </a:lnTo>
                <a:lnTo>
                  <a:pt x="1302067" y="465489"/>
                </a:lnTo>
                <a:lnTo>
                  <a:pt x="0" y="4654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2202301">
            <a:off x="10130639" y="3569492"/>
            <a:ext cx="824474" cy="1275782"/>
          </a:xfrm>
          <a:custGeom>
            <a:avLst/>
            <a:gdLst/>
            <a:ahLst/>
            <a:cxnLst/>
            <a:rect l="l" t="t" r="r" b="b"/>
            <a:pathLst>
              <a:path w="824474" h="1275782">
                <a:moveTo>
                  <a:pt x="0" y="0"/>
                </a:moveTo>
                <a:lnTo>
                  <a:pt x="824474" y="0"/>
                </a:lnTo>
                <a:lnTo>
                  <a:pt x="824474" y="1275782"/>
                </a:lnTo>
                <a:lnTo>
                  <a:pt x="0" y="12757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TextBox 12"/>
          <p:cNvSpPr txBox="1"/>
          <p:nvPr/>
        </p:nvSpPr>
        <p:spPr>
          <a:xfrm>
            <a:off x="11215200" y="1389174"/>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2.1: Grouped Bar Chart Showing Proportion of Government and Private Enrolments in Total Primary School Enrolment Across Indian States for the year 2018</a:t>
            </a:r>
          </a:p>
        </p:txBody>
      </p:sp>
      <p:sp>
        <p:nvSpPr>
          <p:cNvPr id="13" name="TextBox 13"/>
          <p:cNvSpPr txBox="1"/>
          <p:nvPr/>
        </p:nvSpPr>
        <p:spPr>
          <a:xfrm>
            <a:off x="1288787" y="6819904"/>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2.2: Grouped Bar Chart Showing Proportion of Government and Private Enrolments in Total Primary School Enrolment Across Indian States for the year 2019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853104">
            <a:off x="-963412" y="-4129713"/>
            <a:ext cx="8022190" cy="9004499"/>
          </a:xfrm>
          <a:custGeom>
            <a:avLst/>
            <a:gdLst/>
            <a:ahLst/>
            <a:cxnLst/>
            <a:rect l="l" t="t" r="r" b="b"/>
            <a:pathLst>
              <a:path w="8022190" h="9004499">
                <a:moveTo>
                  <a:pt x="0" y="0"/>
                </a:moveTo>
                <a:lnTo>
                  <a:pt x="8022190" y="0"/>
                </a:lnTo>
                <a:lnTo>
                  <a:pt x="8022190" y="9004499"/>
                </a:lnTo>
                <a:lnTo>
                  <a:pt x="0" y="9004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0655" y="-1786376"/>
            <a:ext cx="4621267" cy="4883770"/>
          </a:xfrm>
          <a:custGeom>
            <a:avLst/>
            <a:gdLst/>
            <a:ahLst/>
            <a:cxnLst/>
            <a:rect l="l" t="t" r="r" b="b"/>
            <a:pathLst>
              <a:path w="4621267" h="4883770">
                <a:moveTo>
                  <a:pt x="0" y="0"/>
                </a:moveTo>
                <a:lnTo>
                  <a:pt x="4621267" y="0"/>
                </a:lnTo>
                <a:lnTo>
                  <a:pt x="4621267" y="4883770"/>
                </a:lnTo>
                <a:lnTo>
                  <a:pt x="0" y="488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324708" y="0"/>
            <a:ext cx="9963292" cy="4994100"/>
          </a:xfrm>
          <a:custGeom>
            <a:avLst/>
            <a:gdLst/>
            <a:ahLst/>
            <a:cxnLst/>
            <a:rect l="l" t="t" r="r" b="b"/>
            <a:pathLst>
              <a:path w="9963292" h="4994100">
                <a:moveTo>
                  <a:pt x="0" y="0"/>
                </a:moveTo>
                <a:lnTo>
                  <a:pt x="9963292" y="0"/>
                </a:lnTo>
                <a:lnTo>
                  <a:pt x="9963292" y="4994100"/>
                </a:lnTo>
                <a:lnTo>
                  <a:pt x="0" y="4994100"/>
                </a:lnTo>
                <a:lnTo>
                  <a:pt x="0" y="0"/>
                </a:lnTo>
                <a:close/>
              </a:path>
            </a:pathLst>
          </a:custGeom>
          <a:blipFill>
            <a:blip r:embed="rId6"/>
            <a:stretch>
              <a:fillRect/>
            </a:stretch>
          </a:blipFill>
        </p:spPr>
      </p:sp>
      <p:sp>
        <p:nvSpPr>
          <p:cNvPr id="5" name="Freeform 5"/>
          <p:cNvSpPr/>
          <p:nvPr/>
        </p:nvSpPr>
        <p:spPr>
          <a:xfrm>
            <a:off x="0" y="5275907"/>
            <a:ext cx="9972324" cy="5011093"/>
          </a:xfrm>
          <a:custGeom>
            <a:avLst/>
            <a:gdLst/>
            <a:ahLst/>
            <a:cxnLst/>
            <a:rect l="l" t="t" r="r" b="b"/>
            <a:pathLst>
              <a:path w="9972324" h="5011093">
                <a:moveTo>
                  <a:pt x="0" y="0"/>
                </a:moveTo>
                <a:lnTo>
                  <a:pt x="9972324" y="0"/>
                </a:lnTo>
                <a:lnTo>
                  <a:pt x="9972324" y="5011093"/>
                </a:lnTo>
                <a:lnTo>
                  <a:pt x="0" y="5011093"/>
                </a:lnTo>
                <a:lnTo>
                  <a:pt x="0" y="0"/>
                </a:lnTo>
                <a:close/>
              </a:path>
            </a:pathLst>
          </a:custGeom>
          <a:blipFill>
            <a:blip r:embed="rId7"/>
            <a:stretch>
              <a:fillRect/>
            </a:stretch>
          </a:blipFill>
        </p:spPr>
      </p:sp>
      <p:sp>
        <p:nvSpPr>
          <p:cNvPr id="6" name="Freeform 6"/>
          <p:cNvSpPr/>
          <p:nvPr/>
        </p:nvSpPr>
        <p:spPr>
          <a:xfrm>
            <a:off x="1028700" y="1110129"/>
            <a:ext cx="6304187" cy="2773842"/>
          </a:xfrm>
          <a:custGeom>
            <a:avLst/>
            <a:gdLst/>
            <a:ahLst/>
            <a:cxnLst/>
            <a:rect l="l" t="t" r="r" b="b"/>
            <a:pathLst>
              <a:path w="6304187" h="2773842">
                <a:moveTo>
                  <a:pt x="0" y="0"/>
                </a:moveTo>
                <a:lnTo>
                  <a:pt x="6304187" y="0"/>
                </a:lnTo>
                <a:lnTo>
                  <a:pt x="6304187" y="2773842"/>
                </a:lnTo>
                <a:lnTo>
                  <a:pt x="0" y="2773842"/>
                </a:lnTo>
                <a:lnTo>
                  <a:pt x="0" y="0"/>
                </a:lnTo>
                <a:close/>
              </a:path>
            </a:pathLst>
          </a:custGeom>
          <a:blipFill>
            <a:blip r:embed="rId8"/>
            <a:stretch>
              <a:fillRect/>
            </a:stretch>
          </a:blipFill>
        </p:spPr>
      </p:sp>
      <p:sp>
        <p:nvSpPr>
          <p:cNvPr id="7" name="Freeform 7"/>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0955113" y="6394532"/>
            <a:ext cx="6304187" cy="2773842"/>
          </a:xfrm>
          <a:custGeom>
            <a:avLst/>
            <a:gdLst/>
            <a:ahLst/>
            <a:cxnLst/>
            <a:rect l="l" t="t" r="r" b="b"/>
            <a:pathLst>
              <a:path w="6304187" h="2773842">
                <a:moveTo>
                  <a:pt x="0" y="0"/>
                </a:moveTo>
                <a:lnTo>
                  <a:pt x="6304187" y="0"/>
                </a:lnTo>
                <a:lnTo>
                  <a:pt x="6304187" y="2773843"/>
                </a:lnTo>
                <a:lnTo>
                  <a:pt x="0" y="2773843"/>
                </a:lnTo>
                <a:lnTo>
                  <a:pt x="0" y="0"/>
                </a:lnTo>
                <a:close/>
              </a:path>
            </a:pathLst>
          </a:custGeom>
          <a:blipFill>
            <a:blip r:embed="rId8"/>
            <a:stretch>
              <a:fillRect/>
            </a:stretch>
          </a:blipFill>
        </p:spPr>
      </p:sp>
      <p:sp>
        <p:nvSpPr>
          <p:cNvPr id="10" name="Freeform 10"/>
          <p:cNvSpPr/>
          <p:nvPr/>
        </p:nvSpPr>
        <p:spPr>
          <a:xfrm>
            <a:off x="6900928" y="639411"/>
            <a:ext cx="1302067" cy="465489"/>
          </a:xfrm>
          <a:custGeom>
            <a:avLst/>
            <a:gdLst/>
            <a:ahLst/>
            <a:cxnLst/>
            <a:rect l="l" t="t" r="r" b="b"/>
            <a:pathLst>
              <a:path w="1302067" h="465489">
                <a:moveTo>
                  <a:pt x="0" y="0"/>
                </a:moveTo>
                <a:lnTo>
                  <a:pt x="1302067" y="0"/>
                </a:lnTo>
                <a:lnTo>
                  <a:pt x="1302067" y="465489"/>
                </a:lnTo>
                <a:lnTo>
                  <a:pt x="0" y="46548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rot="1982494">
            <a:off x="10130639" y="8820992"/>
            <a:ext cx="824474" cy="1275782"/>
          </a:xfrm>
          <a:custGeom>
            <a:avLst/>
            <a:gdLst/>
            <a:ahLst/>
            <a:cxnLst/>
            <a:rect l="l" t="t" r="r" b="b"/>
            <a:pathLst>
              <a:path w="824474" h="1275782">
                <a:moveTo>
                  <a:pt x="0" y="0"/>
                </a:moveTo>
                <a:lnTo>
                  <a:pt x="824474" y="0"/>
                </a:lnTo>
                <a:lnTo>
                  <a:pt x="824474" y="1275782"/>
                </a:lnTo>
                <a:lnTo>
                  <a:pt x="0" y="1275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TextBox 12"/>
          <p:cNvSpPr txBox="1"/>
          <p:nvPr/>
        </p:nvSpPr>
        <p:spPr>
          <a:xfrm>
            <a:off x="11215200" y="6811217"/>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2.4: Grouped Bar Chart Showing Proportion of Government and Private Enrolments in Total Primary School Enrolment Across Indian States for the year 2021</a:t>
            </a:r>
          </a:p>
        </p:txBody>
      </p:sp>
      <p:sp>
        <p:nvSpPr>
          <p:cNvPr id="13" name="TextBox 13"/>
          <p:cNvSpPr txBox="1"/>
          <p:nvPr/>
        </p:nvSpPr>
        <p:spPr>
          <a:xfrm>
            <a:off x="1288787" y="1463588"/>
            <a:ext cx="5784013" cy="2009775"/>
          </a:xfrm>
          <a:prstGeom prst="rect">
            <a:avLst/>
          </a:prstGeom>
        </p:spPr>
        <p:txBody>
          <a:bodyPr lIns="0" tIns="0" rIns="0" bIns="0" rtlCol="0" anchor="t">
            <a:spAutoFit/>
          </a:bodyPr>
          <a:lstStyle/>
          <a:p>
            <a:pPr algn="just">
              <a:lnSpc>
                <a:spcPts val="3119"/>
              </a:lnSpc>
              <a:spcBef>
                <a:spcPct val="0"/>
              </a:spcBef>
            </a:pPr>
            <a:r>
              <a:rPr lang="en-US" sz="2599" b="1" spc="51">
                <a:solidFill>
                  <a:srgbClr val="202020"/>
                </a:solidFill>
                <a:latin typeface="Times New Roman Bold"/>
                <a:ea typeface="Times New Roman Bold"/>
                <a:cs typeface="Times New Roman Bold"/>
                <a:sym typeface="Times New Roman Bold"/>
              </a:rPr>
              <a:t>Figure 2.3: Grouped Bar Chart Showing Proportion of Government and Private Enrolments in Total Primary School Enrolment Across Indian States for the year 2020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3730</Words>
  <Application>Microsoft Office PowerPoint</Application>
  <PresentationFormat>Custom</PresentationFormat>
  <Paragraphs>638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Times New Roman</vt:lpstr>
      <vt:lpstr>Calibri</vt:lpstr>
      <vt:lpstr>Agrandir</vt:lpstr>
      <vt:lpstr>Gagalin</vt:lpstr>
      <vt:lpstr>Arial</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arijit dissertation</dc:title>
  <cp:lastModifiedBy>Arijit Das</cp:lastModifiedBy>
  <cp:revision>2</cp:revision>
  <dcterms:created xsi:type="dcterms:W3CDTF">2006-08-16T00:00:00Z</dcterms:created>
  <dcterms:modified xsi:type="dcterms:W3CDTF">2025-04-20T20:14:41Z</dcterms:modified>
  <dc:identifier>DAGk5hNB-FY</dc:identifier>
</cp:coreProperties>
</file>